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4"/>
  </p:notesMasterIdLst>
  <p:sldIdLst>
    <p:sldId id="401" r:id="rId2"/>
    <p:sldId id="326" r:id="rId3"/>
    <p:sldId id="413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427" r:id="rId14"/>
    <p:sldId id="428" r:id="rId15"/>
    <p:sldId id="429" r:id="rId16"/>
    <p:sldId id="415" r:id="rId17"/>
    <p:sldId id="337" r:id="rId18"/>
    <p:sldId id="340" r:id="rId19"/>
    <p:sldId id="342" r:id="rId20"/>
    <p:sldId id="425" r:id="rId21"/>
    <p:sldId id="343" r:id="rId22"/>
    <p:sldId id="426" r:id="rId23"/>
    <p:sldId id="350" r:id="rId24"/>
    <p:sldId id="351" r:id="rId25"/>
    <p:sldId id="352" r:id="rId26"/>
    <p:sldId id="353" r:id="rId27"/>
    <p:sldId id="344" r:id="rId28"/>
    <p:sldId id="354" r:id="rId29"/>
    <p:sldId id="357" r:id="rId30"/>
    <p:sldId id="358" r:id="rId31"/>
    <p:sldId id="359" r:id="rId32"/>
    <p:sldId id="360" r:id="rId33"/>
    <p:sldId id="361" r:id="rId34"/>
    <p:sldId id="362" r:id="rId35"/>
    <p:sldId id="348" r:id="rId36"/>
    <p:sldId id="422" r:id="rId37"/>
    <p:sldId id="423" r:id="rId38"/>
    <p:sldId id="424" r:id="rId39"/>
    <p:sldId id="356" r:id="rId40"/>
    <p:sldId id="365" r:id="rId41"/>
    <p:sldId id="366" r:id="rId42"/>
    <p:sldId id="367" r:id="rId43"/>
    <p:sldId id="404" r:id="rId44"/>
    <p:sldId id="406" r:id="rId45"/>
    <p:sldId id="407" r:id="rId46"/>
    <p:sldId id="410" r:id="rId47"/>
    <p:sldId id="368" r:id="rId48"/>
    <p:sldId id="369" r:id="rId49"/>
    <p:sldId id="372" r:id="rId50"/>
    <p:sldId id="373" r:id="rId51"/>
    <p:sldId id="375" r:id="rId52"/>
    <p:sldId id="377" r:id="rId53"/>
    <p:sldId id="378" r:id="rId54"/>
    <p:sldId id="379" r:id="rId55"/>
    <p:sldId id="380" r:id="rId56"/>
    <p:sldId id="381" r:id="rId57"/>
    <p:sldId id="364" r:id="rId58"/>
    <p:sldId id="389" r:id="rId59"/>
    <p:sldId id="390" r:id="rId60"/>
    <p:sldId id="391" r:id="rId61"/>
    <p:sldId id="392" r:id="rId62"/>
    <p:sldId id="393" r:id="rId63"/>
    <p:sldId id="394" r:id="rId64"/>
    <p:sldId id="416" r:id="rId65"/>
    <p:sldId id="417" r:id="rId66"/>
    <p:sldId id="418" r:id="rId67"/>
    <p:sldId id="419" r:id="rId68"/>
    <p:sldId id="420" r:id="rId69"/>
    <p:sldId id="421" r:id="rId70"/>
    <p:sldId id="412" r:id="rId71"/>
    <p:sldId id="430" r:id="rId72"/>
    <p:sldId id="411" r:id="rId73"/>
  </p:sldIdLst>
  <p:sldSz cx="9144000" cy="6858000" type="screen4x3"/>
  <p:notesSz cx="6858000" cy="9144000"/>
  <p:embeddedFontLst>
    <p:embeddedFont>
      <p:font typeface="Calibri" pitchFamily="34" charset="0"/>
      <p:regular r:id="rId75"/>
      <p:bold r:id="rId76"/>
      <p:italic r:id="rId77"/>
      <p:boldItalic r:id="rId78"/>
    </p:embeddedFont>
    <p:embeddedFont>
      <p:font typeface="Tahoma" pitchFamily="34" charset="0"/>
      <p:regular r:id="rId79"/>
      <p:bold r:id="rId80"/>
    </p:embeddedFont>
    <p:embeddedFont>
      <p:font typeface="MS Mincho" pitchFamily="49" charset="-128"/>
      <p:regular r:id="rId81"/>
    </p:embeddedFont>
    <p:embeddedFont>
      <p:font typeface="Calibri Light" pitchFamily="34" charset="0"/>
      <p:regular r:id="rId82"/>
      <p:italic r:id="rId83"/>
    </p:embeddedFont>
    <p:embeddedFont>
      <p:font typeface="ＭＳ Ｐゴシック" pitchFamily="34" charset="-128"/>
      <p:regular r:id="rId84"/>
    </p:embeddedFont>
    <p:embeddedFont>
      <p:font typeface="Microsoft YaHei UI" pitchFamily="34" charset="-122"/>
      <p:regular r:id="rId85"/>
      <p:bold r:id="rId86"/>
    </p:embeddedFont>
    <p:embeddedFont>
      <p:font typeface="Open Sans" pitchFamily="34" charset="0"/>
      <p:regular r:id="rId87"/>
      <p:bold r:id="rId88"/>
      <p:italic r:id="rId89"/>
      <p:boldItalic r:id="rId90"/>
    </p:embeddedFont>
    <p:embeddedFont>
      <p:font typeface="Garamond" pitchFamily="18" charset="0"/>
      <p:regular r:id="rId91"/>
      <p:bold r:id="rId92"/>
      <p: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E0FDF"/>
    <a:srgbClr val="0D029E"/>
    <a:srgbClr val="EAEA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85162B-02FE-4356-BB47-C3E961C8290D}">
  <a:tblStyle styleId="{0F85162B-02FE-4356-BB47-C3E961C829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0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90" Type="http://schemas.openxmlformats.org/officeDocument/2006/relationships/font" Target="fonts/font16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ka.adachi\Desktop\C&#243;pia%20de%2020171010_Metas2017-2020_Habitacao_COHAB_R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ka.adachi\Desktop\C&#243;pia%20de%2020171010_Metas2017-2020_Habitacao_COHAB_R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Viabi!$C$102</c:f>
              <c:strCache>
                <c:ptCount val="1"/>
                <c:pt idx="0">
                  <c:v>Nº UH</c:v>
                </c:pt>
              </c:strCache>
            </c:strRef>
          </c:tx>
          <c:dPt>
            <c:idx val="0"/>
            <c:spPr>
              <a:solidFill>
                <a:srgbClr val="9933FF"/>
              </a:solidFill>
            </c:spPr>
          </c:dPt>
          <c:dPt>
            <c:idx val="1"/>
            <c:spPr>
              <a:solidFill>
                <a:srgbClr val="CA646E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FFF99"/>
              </a:solidFill>
            </c:spPr>
          </c:dPt>
          <c:dPt>
            <c:idx val="4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5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3.592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4.466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7.153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3.820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6.760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Viabi!$B$103:$B$118</c:f>
              <c:strCache>
                <c:ptCount val="6"/>
                <c:pt idx="0">
                  <c:v>INVIABILIZADOS</c:v>
                </c:pt>
                <c:pt idx="1">
                  <c:v>NÃO VIÁVEIS NO PPA</c:v>
                </c:pt>
                <c:pt idx="2">
                  <c:v>42.6 - PÓS 2020</c:v>
                </c:pt>
                <c:pt idx="3">
                  <c:v>42.3 - FDS ENTIDADES</c:v>
                </c:pt>
                <c:pt idx="4">
                  <c:v>42.2 - FAR DEMANDA ABERTA</c:v>
                </c:pt>
                <c:pt idx="5">
                  <c:v>42.1 - FAR PAC VINCULADO</c:v>
                </c:pt>
              </c:strCache>
            </c:strRef>
          </c:cat>
          <c:val>
            <c:numRef>
              <c:f>Viabi!$C$103:$C$118</c:f>
              <c:numCache>
                <c:formatCode>#,##0</c:formatCode>
                <c:ptCount val="6"/>
                <c:pt idx="0">
                  <c:v>3516</c:v>
                </c:pt>
                <c:pt idx="1">
                  <c:v>9832</c:v>
                </c:pt>
                <c:pt idx="2">
                  <c:v>7130</c:v>
                </c:pt>
                <c:pt idx="3">
                  <c:v>1738</c:v>
                </c:pt>
                <c:pt idx="4">
                  <c:v>6347</c:v>
                </c:pt>
                <c:pt idx="5">
                  <c:v>5277</c:v>
                </c:pt>
              </c:numCache>
            </c:numRef>
          </c:val>
        </c:ser>
        <c:ser>
          <c:idx val="1"/>
          <c:order val="1"/>
          <c:tx>
            <c:strRef>
              <c:f>Viabi!$D$102</c:f>
              <c:strCache>
                <c:ptCount val="1"/>
                <c:pt idx="0">
                  <c:v>Nº EMPREEND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 EMP.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 EMP.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 EMP.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 EMP.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 EMP.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 EMP.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Viabi!$B$103:$B$118</c:f>
              <c:strCache>
                <c:ptCount val="6"/>
                <c:pt idx="0">
                  <c:v>INVIABILIZADOS</c:v>
                </c:pt>
                <c:pt idx="1">
                  <c:v>NÃO VIÁVEIS NO PPA</c:v>
                </c:pt>
                <c:pt idx="2">
                  <c:v>42.6 - PÓS 2020</c:v>
                </c:pt>
                <c:pt idx="3">
                  <c:v>42.3 - FDS ENTIDADES</c:v>
                </c:pt>
                <c:pt idx="4">
                  <c:v>42.2 - FAR DEMANDA ABERTA</c:v>
                </c:pt>
                <c:pt idx="5">
                  <c:v>42.1 - FAR PAC VINCULADO</c:v>
                </c:pt>
              </c:strCache>
            </c:strRef>
          </c:cat>
          <c:val>
            <c:numRef>
              <c:f>Viabi!$D$103:$D$118</c:f>
              <c:numCache>
                <c:formatCode>#,##0</c:formatCode>
                <c:ptCount val="6"/>
                <c:pt idx="0">
                  <c:v>20</c:v>
                </c:pt>
                <c:pt idx="1">
                  <c:v>39</c:v>
                </c:pt>
                <c:pt idx="2">
                  <c:v>34</c:v>
                </c:pt>
                <c:pt idx="3">
                  <c:v>14</c:v>
                </c:pt>
                <c:pt idx="4">
                  <c:v>23</c:v>
                </c:pt>
                <c:pt idx="5">
                  <c:v>12</c:v>
                </c:pt>
              </c:numCache>
            </c:numRef>
          </c:val>
        </c:ser>
        <c:dLbls>
          <c:showVal val="1"/>
        </c:dLbls>
        <c:gapWidth val="75"/>
        <c:axId val="147542784"/>
        <c:axId val="153461120"/>
      </c:barChart>
      <c:catAx>
        <c:axId val="14754278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3461120"/>
        <c:crosses val="autoZero"/>
        <c:auto val="1"/>
        <c:lblAlgn val="ctr"/>
        <c:lblOffset val="100"/>
      </c:catAx>
      <c:valAx>
        <c:axId val="153461120"/>
        <c:scaling>
          <c:orientation val="minMax"/>
        </c:scaling>
        <c:axPos val="b"/>
        <c:numFmt formatCode="#,##0" sourceLinked="1"/>
        <c:majorTickMark val="none"/>
        <c:tickLblPos val="nextTo"/>
        <c:crossAx val="1475427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9608622535495968"/>
          <c:y val="0.15951854964125242"/>
          <c:w val="0.80099328823889082"/>
          <c:h val="0.75846948824511362"/>
        </c:manualLayout>
      </c:layout>
      <c:pie3DChart>
        <c:varyColors val="1"/>
        <c:ser>
          <c:idx val="0"/>
          <c:order val="0"/>
          <c:tx>
            <c:strRef>
              <c:f>Viabi!$C$102</c:f>
              <c:strCache>
                <c:ptCount val="1"/>
                <c:pt idx="0">
                  <c:v>Nº UH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dPt>
            <c:idx val="0"/>
            <c:spPr>
              <a:solidFill>
                <a:srgbClr val="7B3C9E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1"/>
            <c:spPr>
              <a:solidFill>
                <a:srgbClr val="CA646E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3"/>
            <c:spPr>
              <a:solidFill>
                <a:srgbClr val="FFFF71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4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5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1.8807179259444855E-2"/>
                  <c:y val="5.3466665450133881E-4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0.14482506043227344"/>
                  <c:y val="-9.8796012452491616E-2"/>
                </c:manualLayout>
              </c:layout>
              <c:tx>
                <c:rich>
                  <a:bodyPr/>
                  <a:lstStyle/>
                  <a:p>
                    <a:r>
                      <a:rPr lang="pt-BR" dirty="0"/>
                      <a:t>NÃO VIÁVEIS NO PPA
</a:t>
                    </a:r>
                    <a:r>
                      <a:rPr lang="pt-BR" dirty="0" smtClean="0"/>
                      <a:t>14%</a:t>
                    </a:r>
                    <a:endParaRPr lang="pt-BR" dirty="0"/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9.1437939448348483E-3"/>
                  <c:y val="-0.2828736964078830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PÓS </a:t>
                    </a:r>
                    <a:r>
                      <a:rPr lang="en-US" dirty="0"/>
                      <a:t>2020
</a:t>
                    </a:r>
                    <a:r>
                      <a:rPr lang="en-US" dirty="0" smtClean="0"/>
                      <a:t>23%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FDS </a:t>
                    </a:r>
                    <a:r>
                      <a:rPr lang="en-US" dirty="0"/>
                      <a:t>ENTIDADES
</a:t>
                    </a:r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FAR </a:t>
                    </a:r>
                    <a:r>
                      <a:rPr lang="en-US" dirty="0"/>
                      <a:t>DEMANDA ABERTA
</a:t>
                    </a:r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FAR </a:t>
                    </a:r>
                    <a:r>
                      <a:rPr lang="en-US" dirty="0"/>
                      <a:t>PAC VINCULADO
</a:t>
                    </a:r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CatName val="1"/>
            <c:showPercent val="1"/>
            <c:showLeaderLines val="1"/>
          </c:dLbls>
          <c:cat>
            <c:strRef>
              <c:f>Viabi!$B$103:$B$118</c:f>
              <c:strCache>
                <c:ptCount val="6"/>
                <c:pt idx="0">
                  <c:v>INVIABILIZADOS</c:v>
                </c:pt>
                <c:pt idx="1">
                  <c:v>NÃO VIÁVEIS NO PPA</c:v>
                </c:pt>
                <c:pt idx="2">
                  <c:v>42.6 - PÓS 2020</c:v>
                </c:pt>
                <c:pt idx="3">
                  <c:v>42.3 - FDS ENTIDADES</c:v>
                </c:pt>
                <c:pt idx="4">
                  <c:v>42.2 - FAR DEMANDA ABERTA</c:v>
                </c:pt>
                <c:pt idx="5">
                  <c:v>42.1 - FAR PAC VINCULADO</c:v>
                </c:pt>
              </c:strCache>
            </c:strRef>
          </c:cat>
          <c:val>
            <c:numRef>
              <c:f>Viabi!$C$103:$C$118</c:f>
              <c:numCache>
                <c:formatCode>#,##0</c:formatCode>
                <c:ptCount val="6"/>
                <c:pt idx="0">
                  <c:v>3516</c:v>
                </c:pt>
                <c:pt idx="1">
                  <c:v>9832</c:v>
                </c:pt>
                <c:pt idx="2">
                  <c:v>7130</c:v>
                </c:pt>
                <c:pt idx="3">
                  <c:v>1738</c:v>
                </c:pt>
                <c:pt idx="4">
                  <c:v>6347</c:v>
                </c:pt>
                <c:pt idx="5">
                  <c:v>5277</c:v>
                </c:pt>
              </c:numCache>
            </c:numRef>
          </c:val>
        </c:ser>
        <c:ser>
          <c:idx val="1"/>
          <c:order val="1"/>
          <c:tx>
            <c:strRef>
              <c:f>Viabi!$D$102</c:f>
              <c:strCache>
                <c:ptCount val="1"/>
                <c:pt idx="0">
                  <c:v>Nº EMPREEND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Viabi!$B$103:$B$118</c:f>
              <c:strCache>
                <c:ptCount val="6"/>
                <c:pt idx="0">
                  <c:v>INVIABILIZADOS</c:v>
                </c:pt>
                <c:pt idx="1">
                  <c:v>NÃO VIÁVEIS NO PPA</c:v>
                </c:pt>
                <c:pt idx="2">
                  <c:v>42.6 - PÓS 2020</c:v>
                </c:pt>
                <c:pt idx="3">
                  <c:v>42.3 - FDS ENTIDADES</c:v>
                </c:pt>
                <c:pt idx="4">
                  <c:v>42.2 - FAR DEMANDA ABERTA</c:v>
                </c:pt>
                <c:pt idx="5">
                  <c:v>42.1 - FAR PAC VINCULADO</c:v>
                </c:pt>
              </c:strCache>
            </c:strRef>
          </c:cat>
          <c:val>
            <c:numRef>
              <c:f>Viabi!$D$103:$D$118</c:f>
              <c:numCache>
                <c:formatCode>#,##0</c:formatCode>
                <c:ptCount val="6"/>
                <c:pt idx="0">
                  <c:v>20</c:v>
                </c:pt>
                <c:pt idx="1">
                  <c:v>39</c:v>
                </c:pt>
                <c:pt idx="2">
                  <c:v>34</c:v>
                </c:pt>
                <c:pt idx="3">
                  <c:v>14</c:v>
                </c:pt>
                <c:pt idx="4">
                  <c:v>23</c:v>
                </c:pt>
                <c:pt idx="5">
                  <c:v>12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33475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91515" y="4415790"/>
            <a:ext cx="5532120" cy="4183380"/>
          </a:xfrm>
          <a:prstGeom prst="rect">
            <a:avLst/>
          </a:prstGeom>
        </p:spPr>
        <p:txBody>
          <a:bodyPr wrap="square" lIns="92614" tIns="92614" rIns="92614" bIns="92614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519486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5" name="Shape 5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3854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pt-BR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5C7D.26E3D850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3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0.jpeg"/><Relationship Id="rId4" Type="http://schemas.openxmlformats.org/officeDocument/2006/relationships/image" Target="../media/image78.pn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60.jpeg"/><Relationship Id="rId9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67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7.png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18004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" y="1286600"/>
            <a:ext cx="9144000" cy="38759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4400" b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1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1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i="1" dirty="0" smtClean="0">
                <a:solidFill>
                  <a:srgbClr val="0D029E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pt-BR" sz="3200" b="1" i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4400" b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474421" y="6242690"/>
            <a:ext cx="1669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/>
              <a:t>Abril/2018</a:t>
            </a:r>
            <a:endParaRPr lang="pt-BR" sz="1600" b="1" i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89909"/>
            <a:ext cx="4320225" cy="561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498295" y="1858426"/>
          <a:ext cx="6224530" cy="4366103"/>
        </p:xfrm>
        <a:graphic>
          <a:graphicData uri="http://schemas.openxmlformats.org/drawingml/2006/table">
            <a:tbl>
              <a:tblPr/>
              <a:tblGrid>
                <a:gridCol w="376067"/>
                <a:gridCol w="1937370"/>
                <a:gridCol w="621763"/>
                <a:gridCol w="1155152"/>
                <a:gridCol w="2134178"/>
              </a:tblGrid>
              <a:tr h="61028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JARDIM SÃO PAULO - L.3/4 - Q.9A (virou lotes 5 a 12)</a:t>
                      </a:r>
                      <a:b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JUSCELINO KUBTSCHEK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GUAINASES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45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LIDIANE II (LOTE 01)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CASA VERDE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45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MADRE DE DEUS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MÓOCA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45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MIGUEL ACKEL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GUAIANASES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454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MINAS GÁS / BELA VITÓRIA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CASA VERDE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587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PARQUE PAULISTANO NITRO 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SÃO MIGUEL PAULISTA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549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PARQUE PAULISTANO NITRO II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SÃO MIGUEL PAULISTA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629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PEDRO FACCHINI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536" marR="42536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512984" y="1319881"/>
          <a:ext cx="6198825" cy="571500"/>
        </p:xfrm>
        <a:graphic>
          <a:graphicData uri="http://schemas.openxmlformats.org/drawingml/2006/table">
            <a:tbl>
              <a:tblPr/>
              <a:tblGrid>
                <a:gridCol w="2307802"/>
                <a:gridCol w="618572"/>
                <a:gridCol w="1149224"/>
                <a:gridCol w="2123227"/>
              </a:tblGrid>
              <a:tr h="368042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02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479933" y="1856925"/>
          <a:ext cx="6253908" cy="3893882"/>
        </p:xfrm>
        <a:graphic>
          <a:graphicData uri="http://schemas.openxmlformats.org/drawingml/2006/table">
            <a:tbl>
              <a:tblPr/>
              <a:tblGrid>
                <a:gridCol w="377842"/>
                <a:gridCol w="1946513"/>
                <a:gridCol w="624699"/>
                <a:gridCol w="1160603"/>
                <a:gridCol w="2144251"/>
              </a:tblGrid>
              <a:tr h="46336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PRESTES MAIA - ÁREA 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708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SANTA ETELVINA - CONDOMÍNIO 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655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SANTA ETELVINA - CONDOMÍNIO B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681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SÃO DOMINGOS CAMARAZAL - ÁREA 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BUTANTÃ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785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SÃO FRANCISCO PROMORAR RIO CLARO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928*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SÃO MATEUS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60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SÃO FRANCISCO I</a:t>
                      </a:r>
                      <a:b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SETOR 1A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658*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SÃO MATEUS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481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SÃO GUIDO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ERMELINO MATARAZZO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139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SONDA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JAÇANÃ - TREMEMBÉ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465244" y="1286830"/>
          <a:ext cx="6279616" cy="571500"/>
        </p:xfrm>
        <a:graphic>
          <a:graphicData uri="http://schemas.openxmlformats.org/drawingml/2006/table">
            <a:tbl>
              <a:tblPr/>
              <a:tblGrid>
                <a:gridCol w="2337880"/>
                <a:gridCol w="626634"/>
                <a:gridCol w="1164202"/>
                <a:gridCol w="2150900"/>
              </a:tblGrid>
              <a:tr h="368042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02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366093" y="2708251"/>
          <a:ext cx="6253908" cy="2379321"/>
        </p:xfrm>
        <a:graphic>
          <a:graphicData uri="http://schemas.openxmlformats.org/drawingml/2006/table">
            <a:tbl>
              <a:tblPr/>
              <a:tblGrid>
                <a:gridCol w="377842"/>
                <a:gridCol w="1946513"/>
                <a:gridCol w="624698"/>
                <a:gridCol w="1160604"/>
                <a:gridCol w="2144251"/>
              </a:tblGrid>
              <a:tr h="7715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TIRO AO POMBO</a:t>
                      </a:r>
                      <a:b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Projeto União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FREGUESIA DO Ó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695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VILA MARIA III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VILA MARIA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8085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VILINHA VINTE E CINCO DE JANEIRO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BOM RETIRO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350929" y="1696593"/>
          <a:ext cx="6272744" cy="1000137"/>
        </p:xfrm>
        <a:graphic>
          <a:graphicData uri="http://schemas.openxmlformats.org/drawingml/2006/table">
            <a:tbl>
              <a:tblPr/>
              <a:tblGrid>
                <a:gridCol w="2335321"/>
                <a:gridCol w="625948"/>
                <a:gridCol w="1162928"/>
                <a:gridCol w="2148547"/>
              </a:tblGrid>
              <a:tr h="666757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33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1366091" y="4152190"/>
          <a:ext cx="6253909" cy="849468"/>
        </p:xfrm>
        <a:graphic>
          <a:graphicData uri="http://schemas.openxmlformats.org/drawingml/2006/table">
            <a:tbl>
              <a:tblPr/>
              <a:tblGrid>
                <a:gridCol w="2328309"/>
                <a:gridCol w="1783506"/>
                <a:gridCol w="2142094"/>
              </a:tblGrid>
              <a:tr h="393854"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TOTAIS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2017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7.914 lotes / </a:t>
                      </a:r>
                      <a:r>
                        <a:rPr lang="pt-BR" sz="10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4.156 </a:t>
                      </a:r>
                      <a:r>
                        <a:rPr lang="pt-BR" sz="10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UH </a:t>
                      </a: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REGULARIZADAS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556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3.758 </a:t>
                      </a:r>
                      <a:r>
                        <a:rPr lang="pt-BR" sz="10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UH </a:t>
                      </a: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0" y="611933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 Restam em conclusão de procedimentos cartorários 118 UH do Jd. Lallo – IV Centenário, 126uhs do Promorar Rio Claro, e 112uhs do Jd. São Francisco – Setor 1A.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046899" y="305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057616" y="1035580"/>
          <a:ext cx="6863511" cy="4990653"/>
        </p:xfrm>
        <a:graphic>
          <a:graphicData uri="http://schemas.openxmlformats.org/drawingml/2006/table">
            <a:tbl>
              <a:tblPr/>
              <a:tblGrid>
                <a:gridCol w="846650"/>
                <a:gridCol w="846650"/>
                <a:gridCol w="846650"/>
                <a:gridCol w="846650"/>
                <a:gridCol w="846650"/>
                <a:gridCol w="846650"/>
                <a:gridCol w="722475"/>
                <a:gridCol w="530568"/>
                <a:gridCol w="530568"/>
              </a:tblGrid>
              <a:tr h="29322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latin typeface="Arial"/>
                        </a:rPr>
                        <a:t>GLEBAS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MUNICÍPIO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4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SÃO PAULO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1.068.493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CARAPICUIBA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335.048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FERRAZ DE VASCONCELOS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3.350.786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RIO GRANDE DA SERRA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433.283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SUZANO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532.400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GUARULHOS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24.000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ITAPEVI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865.236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OSASCO </a:t>
                      </a:r>
                      <a:r>
                        <a:rPr lang="pt-BR" sz="1200" b="0" i="0" u="none" strike="noStrike" dirty="0">
                          <a:latin typeface="Arial"/>
                        </a:rPr>
                        <a:t>(</a:t>
                      </a:r>
                      <a:r>
                        <a:rPr lang="pt-BR" sz="1200" b="0" i="0" u="none" strike="noStrike" dirty="0" smtClean="0">
                          <a:latin typeface="Arial"/>
                        </a:rPr>
                        <a:t>Inclui </a:t>
                      </a:r>
                      <a:r>
                        <a:rPr lang="pt-BR" sz="1200" b="0" i="0" u="none" strike="noStrike" dirty="0">
                          <a:latin typeface="Arial"/>
                        </a:rPr>
                        <a:t>área </a:t>
                      </a:r>
                      <a:r>
                        <a:rPr lang="pt-BR" sz="1200" b="0" i="0" u="none" strike="noStrike" dirty="0" smtClean="0">
                          <a:latin typeface="Arial"/>
                        </a:rPr>
                        <a:t>ocupada </a:t>
                      </a:r>
                      <a:r>
                        <a:rPr lang="pt-BR" sz="1200" b="0" i="0" u="none" strike="noStrike" dirty="0">
                          <a:latin typeface="Arial"/>
                        </a:rPr>
                        <a:t>pelo Exército </a:t>
                      </a:r>
                      <a:r>
                        <a:rPr lang="pt-BR" sz="1200" b="0" i="0" u="none" strike="noStrike" dirty="0" smtClean="0">
                          <a:latin typeface="Arial"/>
                        </a:rPr>
                        <a:t> - </a:t>
                      </a:r>
                      <a:r>
                        <a:rPr lang="pt-BR" sz="1200" b="0" i="0" u="none" strike="noStrike" dirty="0">
                          <a:latin typeface="Arial"/>
                        </a:rPr>
                        <a:t>570.000 m</a:t>
                      </a:r>
                      <a:r>
                        <a:rPr lang="pt-BR" sz="1200" b="0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2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591.486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7.200.731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2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LOJAS  E  SALAS COMERCIAIS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MUNICÍPIO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4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29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SÃO PAULO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637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32.835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29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CARAPICUIBA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5.908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29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ITAPEVI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2.052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3223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796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40.795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740665" y="297455"/>
            <a:ext cx="568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  <a:t>Patrimônio</a:t>
            </a:r>
            <a:endParaRPr lang="pt-BR" sz="2400" b="1" dirty="0">
              <a:solidFill>
                <a:srgbClr val="0D029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  <a:t>Patrimônio</a:t>
            </a:r>
            <a:endParaRPr lang="pt-BR" sz="2400" b="1" dirty="0">
              <a:solidFill>
                <a:srgbClr val="0D029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046899" y="305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429658" y="1396996"/>
          <a:ext cx="7998245" cy="4394426"/>
        </p:xfrm>
        <a:graphic>
          <a:graphicData uri="http://schemas.openxmlformats.org/drawingml/2006/table">
            <a:tbl>
              <a:tblPr/>
              <a:tblGrid>
                <a:gridCol w="493718"/>
                <a:gridCol w="925723"/>
                <a:gridCol w="925723"/>
                <a:gridCol w="925723"/>
                <a:gridCol w="925723"/>
                <a:gridCol w="925723"/>
                <a:gridCol w="925723"/>
                <a:gridCol w="789949"/>
                <a:gridCol w="580120"/>
                <a:gridCol w="580120"/>
              </a:tblGrid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ÁREAS   OCUPADAS  ÓRGÃO PÚBLICOS </a:t>
                      </a:r>
                    </a:p>
                  </a:txBody>
                  <a:tcPr marL="8835" marR="8835" marT="883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ÓRGÃO/SECRETARIA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2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2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VERDE E DO MEIO AMBIENTE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33.004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EDUCAÇÃO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22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112.628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ESPORTES E LAZER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35.905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SAÚDE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38.426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PREFEITURAS REGIONAIS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38.494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TRABALHO E EMPREENDORISMO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5.383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CULTURA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4.888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SEGURANÇA URBANA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3.637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INOVAÇÃO DE TECNOLOGIA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1.115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ASSIST. E DESENV. SOCIAL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(Município)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2.205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SEGURANÇA PÚBLICA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(Estado -SP)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25.760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SECRETARIA DA EDUCAÇÃO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(Estado -SP)</a:t>
                      </a: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9.075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78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latin typeface="Arial"/>
                        </a:rPr>
                        <a:t>310.520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ÁREAS  OCUPADAS  POR  EMPRESAS</a:t>
                      </a:r>
                    </a:p>
                  </a:txBody>
                  <a:tcPr marL="8835" marR="8835" marT="883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MUNICÍPIO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2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2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SABESP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18.619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PETROBRÁS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48.600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ELETROPAULO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15.200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VIVO/TELEFÔNICA SÃO PAULO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4.407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CLARO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110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latin typeface="Arial"/>
                        </a:rPr>
                        <a:t>FUNDAÇÃO CASA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latin typeface="Arial"/>
                        </a:rPr>
                        <a:t>12.550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696"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900" b="0" i="0" u="none" strike="noStrike" dirty="0">
                        <a:latin typeface="Arial"/>
                      </a:endParaRPr>
                    </a:p>
                  </a:txBody>
                  <a:tcPr marL="8835" marR="8835" marT="88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latin typeface="Arial"/>
                        </a:rPr>
                        <a:t>17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900" b="1" i="0" u="none" strike="noStrike" dirty="0">
                          <a:latin typeface="Arial"/>
                        </a:rPr>
                        <a:t>99.485</a:t>
                      </a:r>
                    </a:p>
                  </a:txBody>
                  <a:tcPr marL="8835" marR="8835" marT="88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  <a:t>Patrimônio</a:t>
            </a:r>
            <a:endParaRPr lang="pt-BR" sz="2400" b="1" dirty="0">
              <a:solidFill>
                <a:srgbClr val="0D029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046899" y="305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881346" y="1246685"/>
          <a:ext cx="7535540" cy="5034763"/>
        </p:xfrm>
        <a:graphic>
          <a:graphicData uri="http://schemas.openxmlformats.org/drawingml/2006/table">
            <a:tbl>
              <a:tblPr/>
              <a:tblGrid>
                <a:gridCol w="465157"/>
                <a:gridCol w="872169"/>
                <a:gridCol w="872169"/>
                <a:gridCol w="872169"/>
                <a:gridCol w="872169"/>
                <a:gridCol w="872169"/>
                <a:gridCol w="872169"/>
                <a:gridCol w="744251"/>
                <a:gridCol w="546559"/>
                <a:gridCol w="546559"/>
              </a:tblGrid>
              <a:tr h="23637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TERRENOS</a:t>
                      </a:r>
                    </a:p>
                  </a:txBody>
                  <a:tcPr marL="9446" marR="9446" marT="944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MUNICÍPIO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4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3174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LOTES 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ATÉ</a:t>
                      </a:r>
                      <a:r>
                        <a:rPr lang="pt-BR" sz="1400" b="0" i="0" u="none" strike="noStrike" dirty="0">
                          <a:latin typeface="Arial"/>
                        </a:rPr>
                        <a:t> 1.000 m</a:t>
                      </a:r>
                      <a:r>
                        <a:rPr lang="pt-BR" sz="1400" b="0" i="0" u="none" strike="noStrike" baseline="30000" dirty="0">
                          <a:latin typeface="Arial"/>
                        </a:rPr>
                        <a:t>2</a:t>
                      </a:r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620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212.167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3174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LOTES 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ACIMA</a:t>
                      </a:r>
                      <a:r>
                        <a:rPr lang="pt-BR" sz="1400" b="0" i="0" u="none" strike="noStrike" dirty="0">
                          <a:latin typeface="Arial"/>
                        </a:rPr>
                        <a:t> DE 1.000 m2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211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856.069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831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1.068.236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SEDE   (MARTINELLI)</a:t>
                      </a:r>
                    </a:p>
                  </a:txBody>
                  <a:tcPr marL="9446" marR="9446" marT="944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MUNICÍPIO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4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2754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11º   AO  14º  ANDARES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7.024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2754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7.024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2496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45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latin typeface="Arial"/>
                        </a:rPr>
                        <a:t>IMÓVEIS  EM  DESMOBILIZAÇÃO </a:t>
                      </a:r>
                    </a:p>
                  </a:txBody>
                  <a:tcPr marL="9446" marR="9446" marT="944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ITENS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QTDe.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ÁREA (m</a:t>
                      </a:r>
                      <a:r>
                        <a:rPr lang="pt-BR" sz="1400" b="1" i="0" u="none" strike="noStrike" baseline="30000" dirty="0">
                          <a:latin typeface="Arial"/>
                        </a:rPr>
                        <a:t>2</a:t>
                      </a:r>
                      <a:r>
                        <a:rPr lang="pt-B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GLEBA Sta. </a:t>
                      </a:r>
                      <a:r>
                        <a:rPr lang="pt-BR" sz="1400" b="0" i="0" u="none" strike="noStrike" dirty="0" smtClean="0">
                          <a:latin typeface="Arial"/>
                        </a:rPr>
                        <a:t>ETELVINA </a:t>
                      </a:r>
                      <a:r>
                        <a:rPr lang="pt-BR" sz="1400" b="0" i="0" u="none" strike="noStrike" dirty="0">
                          <a:latin typeface="Arial"/>
                        </a:rPr>
                        <a:t>IIIB (POLO CIDADE TIRADENTES)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664.241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ÁREA OCUPADA PELA CET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5.169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0022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ESTACIONAMENTO ADMINISTRATIVO ("LAJÃO")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>
                          <a:latin typeface="Arial"/>
                        </a:rPr>
                        <a:t>2.076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378"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latin typeface="Arial"/>
                      </a:endParaRPr>
                    </a:p>
                  </a:txBody>
                  <a:tcPr marL="9446" marR="9446" marT="9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Total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>
                          <a:latin typeface="Arial"/>
                        </a:rPr>
                        <a:t>671.485</a:t>
                      </a:r>
                    </a:p>
                  </a:txBody>
                  <a:tcPr marL="9446" marR="9446" marT="9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18004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79510" y="411802"/>
            <a:ext cx="580598" cy="73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553385" y="705305"/>
            <a:ext cx="570675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28725" algn="l"/>
                <a:tab pos="2970213" algn="ctr"/>
              </a:tabLst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pt-BR" sz="2000" b="1" i="1" dirty="0" smtClean="0">
                <a:solidFill>
                  <a:srgbClr val="0D029E"/>
                </a:solidFill>
              </a:rPr>
              <a:t>Plano de Desmobilização e Investimentos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8725" algn="l"/>
                <a:tab pos="2970213" algn="ctr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535502" y="1395179"/>
            <a:ext cx="698739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Receitas previstas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     	               </a:t>
            </a:r>
            <a:endParaRPr kumimoji="0" lang="pt-BR" sz="24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R$ 432 milhões				              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900 imóveis utilizados			                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652.811,00m² 				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		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r>
              <a:rPr lang="pt-BR" sz="16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09320" y="3923842"/>
            <a:ext cx="8229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Investimentos previstos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Recursos para: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26 Terrenos para Desapropriação (complementação)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8 Edifícios para Desapropriação (complementação)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16 Obras para RETROFIT em Edifícios no Centro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38 Obras de AVCB para Regularização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2.601 Lotes para Regularização no Loteamento Irregular Jardim Continental/Parque das Flores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67530" y="500332"/>
            <a:ext cx="6660654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u="sng" dirty="0" smtClean="0">
                <a:latin typeface="+mn-lt"/>
              </a:rPr>
              <a:t>MCMV PROMOVIDO PELA PMSP</a:t>
            </a:r>
          </a:p>
          <a:p>
            <a:endParaRPr lang="pt-BR" sz="1700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t-BR" sz="1300" b="1" dirty="0" smtClean="0">
                <a:solidFill>
                  <a:srgbClr val="C00000"/>
                </a:solidFill>
                <a:latin typeface="+mn-lt"/>
              </a:rPr>
              <a:t>123 empreendimentos </a:t>
            </a:r>
            <a:r>
              <a:rPr lang="pt-BR" sz="1300" b="1" dirty="0" smtClean="0">
                <a:latin typeface="+mn-lt"/>
              </a:rPr>
              <a:t>selecionados através de  </a:t>
            </a:r>
            <a:r>
              <a:rPr lang="pt-BR" sz="1300" b="1" dirty="0" smtClean="0">
                <a:solidFill>
                  <a:srgbClr val="C00000"/>
                </a:solidFill>
                <a:latin typeface="+mn-lt"/>
              </a:rPr>
              <a:t>Chamamento Público </a:t>
            </a:r>
            <a:r>
              <a:rPr lang="pt-BR" sz="1300" b="1" dirty="0" smtClean="0">
                <a:latin typeface="+mn-lt"/>
              </a:rPr>
              <a:t>(29.116 UH)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300" b="1" dirty="0" smtClean="0">
                <a:latin typeface="+mn-lt"/>
              </a:rPr>
              <a:t> MCMV </a:t>
            </a:r>
            <a:r>
              <a:rPr lang="pt-BR" sz="1300" b="1" dirty="0">
                <a:latin typeface="+mn-lt"/>
              </a:rPr>
              <a:t>FAR : </a:t>
            </a:r>
            <a:r>
              <a:rPr lang="pt-BR" sz="1300" b="1" dirty="0" smtClean="0">
                <a:latin typeface="+mn-lt"/>
              </a:rPr>
              <a:t>47 </a:t>
            </a:r>
            <a:r>
              <a:rPr lang="pt-BR" sz="1300" b="1" dirty="0">
                <a:latin typeface="+mn-lt"/>
              </a:rPr>
              <a:t>empreendimentos </a:t>
            </a:r>
            <a:r>
              <a:rPr lang="pt-BR" sz="1300" b="1" dirty="0" smtClean="0">
                <a:latin typeface="+mn-lt"/>
              </a:rPr>
              <a:t>(16.539 UH)</a:t>
            </a:r>
            <a:endParaRPr lang="pt-BR" sz="1300" b="1" dirty="0">
              <a:latin typeface="+mn-lt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300" b="1" dirty="0" smtClean="0">
                <a:latin typeface="+mn-lt"/>
              </a:rPr>
              <a:t> MCMV FDS : 76 empreendimentos (12.577 UH)</a:t>
            </a:r>
          </a:p>
          <a:p>
            <a:pPr>
              <a:lnSpc>
                <a:spcPct val="150000"/>
              </a:lnSpc>
            </a:pPr>
            <a:r>
              <a:rPr lang="pt-BR" sz="1300" b="1" dirty="0" smtClean="0">
                <a:solidFill>
                  <a:srgbClr val="C00000"/>
                </a:solidFill>
                <a:latin typeface="+mn-lt"/>
              </a:rPr>
              <a:t>15 empreendimentos </a:t>
            </a:r>
            <a:r>
              <a:rPr lang="pt-BR" sz="1300" b="1" dirty="0" smtClean="0">
                <a:latin typeface="+mn-lt"/>
              </a:rPr>
              <a:t>de antigos </a:t>
            </a:r>
            <a:r>
              <a:rPr lang="pt-BR" sz="1300" b="1" dirty="0" smtClean="0">
                <a:solidFill>
                  <a:srgbClr val="C00000"/>
                </a:solidFill>
                <a:latin typeface="+mn-lt"/>
              </a:rPr>
              <a:t>Convênios de Mutirão migrados </a:t>
            </a:r>
            <a:r>
              <a:rPr lang="pt-BR" sz="1300" b="1" dirty="0" smtClean="0">
                <a:latin typeface="+mn-lt"/>
              </a:rPr>
              <a:t>para MCMV FDS (1.952 UH)</a:t>
            </a:r>
          </a:p>
          <a:p>
            <a:pPr>
              <a:lnSpc>
                <a:spcPct val="150000"/>
              </a:lnSpc>
            </a:pPr>
            <a:r>
              <a:rPr lang="pt-BR" sz="1400" b="1" u="sng" dirty="0" smtClean="0">
                <a:latin typeface="+mn-lt"/>
              </a:rPr>
              <a:t>TOTAL :</a:t>
            </a:r>
            <a:r>
              <a:rPr lang="pt-BR" sz="1400" b="1" dirty="0" smtClean="0">
                <a:latin typeface="+mn-lt"/>
              </a:rPr>
              <a:t>  138 empreendimentos promovidos pela INICIATIVA PÚBLICA (31.068 UH)</a:t>
            </a:r>
          </a:p>
          <a:p>
            <a:pPr>
              <a:lnSpc>
                <a:spcPct val="150000"/>
              </a:lnSpc>
            </a:pPr>
            <a:endParaRPr lang="pt-BR" sz="13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pt-BR" sz="1700" b="1" u="sng" dirty="0" smtClean="0">
              <a:latin typeface="+mn-lt"/>
            </a:endParaRPr>
          </a:p>
        </p:txBody>
      </p:sp>
      <p:graphicFrame>
        <p:nvGraphicFramePr>
          <p:cNvPr id="13" name="Gráfico 12"/>
          <p:cNvGraphicFramePr/>
          <p:nvPr/>
        </p:nvGraphicFramePr>
        <p:xfrm>
          <a:off x="132202" y="3179461"/>
          <a:ext cx="4933507" cy="367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/>
          <p:nvPr/>
        </p:nvGraphicFramePr>
        <p:xfrm>
          <a:off x="4752964" y="3495377"/>
          <a:ext cx="4816549" cy="226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324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\\presi940\Users\carlos.ribeiro\Desktop\comunicação_oficial\Fotos\09-10 Safira  empreendimento\Safira empreendimento_0094 (4)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2494" y="1978702"/>
            <a:ext cx="4209506" cy="42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41160" y="847494"/>
            <a:ext cx="2499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6325" y="1342963"/>
            <a:ext cx="7976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SAFIRA I II III / SAVOY 53 – SAFIRA IV / SAVOY 54 – PREFEITURA REGIONAL DE ITAQUERA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(952 UH)</a:t>
            </a:r>
          </a:p>
          <a:p>
            <a:pPr eaLnBrk="1" hangingPunct="1"/>
            <a:endParaRPr lang="pt-BR" altLang="pt-BR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Safira (1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3321" y="1746420"/>
            <a:ext cx="3967685" cy="4300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4798" y="1342963"/>
            <a:ext cx="4985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TUPÃ / SABÃO 2 – PREFEITURA REGIONAL DE FREGUESIA DO Ó  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(228 UH) </a:t>
            </a:r>
          </a:p>
        </p:txBody>
      </p:sp>
      <p:grpSp>
        <p:nvGrpSpPr>
          <p:cNvPr id="3" name="Grupo 12"/>
          <p:cNvGrpSpPr/>
          <p:nvPr/>
        </p:nvGrpSpPr>
        <p:grpSpPr>
          <a:xfrm>
            <a:off x="959351" y="2093503"/>
            <a:ext cx="6918080" cy="4070092"/>
            <a:chOff x="232228" y="1756228"/>
            <a:chExt cx="7358743" cy="4329346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32228" y="1756228"/>
              <a:ext cx="7358743" cy="4329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orma livre 14"/>
            <p:cNvSpPr/>
            <p:nvPr/>
          </p:nvSpPr>
          <p:spPr>
            <a:xfrm>
              <a:off x="2638425" y="3795713"/>
              <a:ext cx="1166813" cy="1433512"/>
            </a:xfrm>
            <a:custGeom>
              <a:avLst/>
              <a:gdLst>
                <a:gd name="connsiteX0" fmla="*/ 0 w 1166813"/>
                <a:gd name="connsiteY0" fmla="*/ 1104900 h 1433512"/>
                <a:gd name="connsiteX1" fmla="*/ 0 w 1166813"/>
                <a:gd name="connsiteY1" fmla="*/ 1104900 h 1433512"/>
                <a:gd name="connsiteX2" fmla="*/ 257175 w 1166813"/>
                <a:gd name="connsiteY2" fmla="*/ 966787 h 1433512"/>
                <a:gd name="connsiteX3" fmla="*/ 242888 w 1166813"/>
                <a:gd name="connsiteY3" fmla="*/ 666750 h 1433512"/>
                <a:gd name="connsiteX4" fmla="*/ 257175 w 1166813"/>
                <a:gd name="connsiteY4" fmla="*/ 628650 h 1433512"/>
                <a:gd name="connsiteX5" fmla="*/ 328613 w 1166813"/>
                <a:gd name="connsiteY5" fmla="*/ 500062 h 1433512"/>
                <a:gd name="connsiteX6" fmla="*/ 461963 w 1166813"/>
                <a:gd name="connsiteY6" fmla="*/ 195262 h 1433512"/>
                <a:gd name="connsiteX7" fmla="*/ 500063 w 1166813"/>
                <a:gd name="connsiteY7" fmla="*/ 0 h 1433512"/>
                <a:gd name="connsiteX8" fmla="*/ 1166813 w 1166813"/>
                <a:gd name="connsiteY8" fmla="*/ 304800 h 1433512"/>
                <a:gd name="connsiteX9" fmla="*/ 600075 w 1166813"/>
                <a:gd name="connsiteY9" fmla="*/ 1433512 h 1433512"/>
                <a:gd name="connsiteX10" fmla="*/ 595313 w 1166813"/>
                <a:gd name="connsiteY10" fmla="*/ 1390650 h 1433512"/>
                <a:gd name="connsiteX11" fmla="*/ 338138 w 1166813"/>
                <a:gd name="connsiteY11" fmla="*/ 1033462 h 1433512"/>
                <a:gd name="connsiteX12" fmla="*/ 66675 w 1166813"/>
                <a:gd name="connsiteY12" fmla="*/ 1190625 h 1433512"/>
                <a:gd name="connsiteX13" fmla="*/ 0 w 1166813"/>
                <a:gd name="connsiteY13" fmla="*/ 1104900 h 143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6813" h="1433512">
                  <a:moveTo>
                    <a:pt x="0" y="1104900"/>
                  </a:moveTo>
                  <a:lnTo>
                    <a:pt x="0" y="1104900"/>
                  </a:lnTo>
                  <a:lnTo>
                    <a:pt x="257175" y="966787"/>
                  </a:lnTo>
                  <a:lnTo>
                    <a:pt x="242888" y="666750"/>
                  </a:lnTo>
                  <a:lnTo>
                    <a:pt x="257175" y="628650"/>
                  </a:lnTo>
                  <a:lnTo>
                    <a:pt x="328613" y="500062"/>
                  </a:lnTo>
                  <a:lnTo>
                    <a:pt x="461963" y="195262"/>
                  </a:lnTo>
                  <a:lnTo>
                    <a:pt x="500063" y="0"/>
                  </a:lnTo>
                  <a:lnTo>
                    <a:pt x="1166813" y="304800"/>
                  </a:lnTo>
                  <a:lnTo>
                    <a:pt x="600075" y="1433512"/>
                  </a:lnTo>
                  <a:lnTo>
                    <a:pt x="595313" y="1390650"/>
                  </a:lnTo>
                  <a:lnTo>
                    <a:pt x="338138" y="1033462"/>
                  </a:lnTo>
                  <a:lnTo>
                    <a:pt x="66675" y="1190625"/>
                  </a:lnTo>
                  <a:lnTo>
                    <a:pt x="0" y="110490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41160" y="847494"/>
            <a:ext cx="2499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5300" y="180048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0" y="125483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PROGRAMAÇÃO COHAB DE OBRAS PARA 2017 EM ÁREAS EM REGULARIZAÇÃO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" y="1608462"/>
            <a:ext cx="517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1.1	OBRAS EM EXECUÇÃO 2017 – AVCB</a:t>
            </a:r>
            <a:endParaRPr lang="pt-BR" dirty="0" smtClean="0"/>
          </a:p>
          <a:p>
            <a:endParaRPr lang="pt-BR" dirty="0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1050273" y="2167987"/>
          <a:ext cx="6914921" cy="3225573"/>
        </p:xfrm>
        <a:graphic>
          <a:graphicData uri="http://schemas.openxmlformats.org/drawingml/2006/table">
            <a:tbl>
              <a:tblPr/>
              <a:tblGrid>
                <a:gridCol w="406350"/>
                <a:gridCol w="2175090"/>
                <a:gridCol w="671453"/>
                <a:gridCol w="1308116"/>
                <a:gridCol w="2353912"/>
              </a:tblGrid>
              <a:tr h="461102">
                <a:tc gridSpan="5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REFORMAS PARA AVCB – EM EXECUÇÃO 2017</a:t>
                      </a:r>
                      <a:b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200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0551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Valor do Contrato (R$)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Apuanã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802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TREMEMBÉ-JAÇANÃ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3.864.167,90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Jardim das Orquídeas - Jaraguá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500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PIRITUBA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2.834.841,40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Santa Etelvina V-A – Fase 01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120*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CIDADE TIRADENTES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3.861.607,98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11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Parque Europa – A, B e 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436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M’ BOI MIRIM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4.378.437,34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TOTAIS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1.858 </a:t>
                      </a:r>
                      <a:r>
                        <a:rPr lang="pt-BR" sz="12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14.939.054,62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20" name="CaixaDeTexto 19"/>
          <p:cNvSpPr txBox="1"/>
          <p:nvPr/>
        </p:nvSpPr>
        <p:spPr>
          <a:xfrm>
            <a:off x="0" y="5857709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* </a:t>
            </a:r>
            <a:r>
              <a:rPr lang="pt-BR" dirty="0" smtClean="0"/>
              <a:t>Execução parcial relativa à “Fase 01”, “Fase 02” com 576 UH consta no PPA 2018-2021.</a:t>
            </a:r>
          </a:p>
          <a:p>
            <a:r>
              <a:rPr lang="pt-BR" b="1" dirty="0" smtClean="0"/>
              <a:t>FONTE: </a:t>
            </a:r>
            <a:r>
              <a:rPr lang="pt-BR" dirty="0" smtClean="0"/>
              <a:t>Relatório de Acompanhamento de Obras e Serviços – DITEC/SUOBR/GORCT – 24/10/17.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4798" y="1342963"/>
            <a:ext cx="4985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TUPÃ / SABÃO 2 – PREFEITURA REGIONAL DE FREGUESIA DO Ó  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(228 UH) </a:t>
            </a:r>
          </a:p>
        </p:txBody>
      </p:sp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41160" y="847494"/>
            <a:ext cx="2499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Foto 2 Tupã 22-2-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510" y="2372263"/>
            <a:ext cx="7151298" cy="3840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4798" y="1342963"/>
            <a:ext cx="521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FLUORITA I II / FLORIZA – PREFEITURA REGIONAL DO ARICANDUVA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(308 UH)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42052" y="1992482"/>
            <a:ext cx="7110022" cy="42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41160" y="847494"/>
            <a:ext cx="2499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MCMV – META 29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4798" y="1342963"/>
            <a:ext cx="521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FLUORITA I II / FLORIZA – PREFEITURA REGIONAL DO ARICANDUVA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(308 UH) </a:t>
            </a:r>
          </a:p>
        </p:txBody>
      </p:sp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41160" y="847494"/>
            <a:ext cx="2499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fLUORIT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614" y="1828801"/>
            <a:ext cx="3579646" cy="4425350"/>
          </a:xfrm>
          <a:prstGeom prst="rect">
            <a:avLst/>
          </a:prstGeom>
        </p:spPr>
      </p:pic>
      <p:pic>
        <p:nvPicPr>
          <p:cNvPr id="8" name="Imagem 7" descr="fLUORIT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59" y="1811547"/>
            <a:ext cx="3450566" cy="445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113168" y="669302"/>
            <a:ext cx="75697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- HIS E REGULARIZAÇÃO FUNDIÁRIA – OBRA –AVCB 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 Investido em 2017  - R$ 3.864.467,71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39562" y="1945531"/>
            <a:ext cx="6333552" cy="41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9"/>
          <p:cNvSpPr txBox="1">
            <a:spLocks noChangeArrowheads="1"/>
          </p:cNvSpPr>
          <p:nvPr/>
        </p:nvSpPr>
        <p:spPr bwMode="auto">
          <a:xfrm>
            <a:off x="6346478" y="1304252"/>
            <a:ext cx="12312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APUANÃ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(800 UH)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30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6638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- HIS E REGULARIZAÇÃO FUNDIÁRIA AVCB  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Investido em 2017,   1ª Fase (360 UH) – R$ 3.857.485,91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CaixaDeTexto 9"/>
          <p:cNvSpPr txBox="1">
            <a:spLocks noChangeArrowheads="1"/>
          </p:cNvSpPr>
          <p:nvPr/>
        </p:nvSpPr>
        <p:spPr bwMode="auto">
          <a:xfrm>
            <a:off x="7849354" y="1304253"/>
            <a:ext cx="12946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SANTA ETELVINA V 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(1.584 UH)</a:t>
            </a:r>
          </a:p>
        </p:txBody>
      </p:sp>
      <p:grpSp>
        <p:nvGrpSpPr>
          <p:cNvPr id="3" name="Grupo 8"/>
          <p:cNvGrpSpPr/>
          <p:nvPr/>
        </p:nvGrpSpPr>
        <p:grpSpPr>
          <a:xfrm>
            <a:off x="911656" y="1918741"/>
            <a:ext cx="6951688" cy="4321048"/>
            <a:chOff x="0" y="-1"/>
            <a:chExt cx="9142412" cy="569369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-1"/>
              <a:ext cx="9142412" cy="569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orma livre 12"/>
            <p:cNvSpPr/>
            <p:nvPr/>
          </p:nvSpPr>
          <p:spPr>
            <a:xfrm>
              <a:off x="20960" y="219075"/>
              <a:ext cx="9105900" cy="5067300"/>
            </a:xfrm>
            <a:custGeom>
              <a:avLst/>
              <a:gdLst>
                <a:gd name="connsiteX0" fmla="*/ 0 w 9105900"/>
                <a:gd name="connsiteY0" fmla="*/ 1695450 h 5067300"/>
                <a:gd name="connsiteX1" fmla="*/ 1419225 w 9105900"/>
                <a:gd name="connsiteY1" fmla="*/ 1514475 h 5067300"/>
                <a:gd name="connsiteX2" fmla="*/ 3076575 w 9105900"/>
                <a:gd name="connsiteY2" fmla="*/ 1323975 h 5067300"/>
                <a:gd name="connsiteX3" fmla="*/ 4333875 w 9105900"/>
                <a:gd name="connsiteY3" fmla="*/ 1104900 h 5067300"/>
                <a:gd name="connsiteX4" fmla="*/ 5962650 w 9105900"/>
                <a:gd name="connsiteY4" fmla="*/ 0 h 5067300"/>
                <a:gd name="connsiteX5" fmla="*/ 6915150 w 9105900"/>
                <a:gd name="connsiteY5" fmla="*/ 257175 h 5067300"/>
                <a:gd name="connsiteX6" fmla="*/ 7077075 w 9105900"/>
                <a:gd name="connsiteY6" fmla="*/ 561975 h 5067300"/>
                <a:gd name="connsiteX7" fmla="*/ 7105650 w 9105900"/>
                <a:gd name="connsiteY7" fmla="*/ 762000 h 5067300"/>
                <a:gd name="connsiteX8" fmla="*/ 7086600 w 9105900"/>
                <a:gd name="connsiteY8" fmla="*/ 1590675 h 5067300"/>
                <a:gd name="connsiteX9" fmla="*/ 8343900 w 9105900"/>
                <a:gd name="connsiteY9" fmla="*/ 1257300 h 5067300"/>
                <a:gd name="connsiteX10" fmla="*/ 9105900 w 9105900"/>
                <a:gd name="connsiteY10" fmla="*/ 2314575 h 5067300"/>
                <a:gd name="connsiteX11" fmla="*/ 6267450 w 9105900"/>
                <a:gd name="connsiteY11" fmla="*/ 4210050 h 5067300"/>
                <a:gd name="connsiteX12" fmla="*/ 5819775 w 9105900"/>
                <a:gd name="connsiteY12" fmla="*/ 3733800 h 5067300"/>
                <a:gd name="connsiteX13" fmla="*/ 5505450 w 9105900"/>
                <a:gd name="connsiteY13" fmla="*/ 3438525 h 5067300"/>
                <a:gd name="connsiteX14" fmla="*/ 4914900 w 9105900"/>
                <a:gd name="connsiteY14" fmla="*/ 3333750 h 5067300"/>
                <a:gd name="connsiteX15" fmla="*/ 4419600 w 9105900"/>
                <a:gd name="connsiteY15" fmla="*/ 3381375 h 5067300"/>
                <a:gd name="connsiteX16" fmla="*/ 3933825 w 9105900"/>
                <a:gd name="connsiteY16" fmla="*/ 3486150 h 5067300"/>
                <a:gd name="connsiteX17" fmla="*/ 3543300 w 9105900"/>
                <a:gd name="connsiteY17" fmla="*/ 3743325 h 5067300"/>
                <a:gd name="connsiteX18" fmla="*/ 3209925 w 9105900"/>
                <a:gd name="connsiteY18" fmla="*/ 3914775 h 5067300"/>
                <a:gd name="connsiteX19" fmla="*/ 2971800 w 9105900"/>
                <a:gd name="connsiteY19" fmla="*/ 4267200 h 5067300"/>
                <a:gd name="connsiteX20" fmla="*/ 2400300 w 9105900"/>
                <a:gd name="connsiteY20" fmla="*/ 5067300 h 5067300"/>
                <a:gd name="connsiteX21" fmla="*/ 1809750 w 9105900"/>
                <a:gd name="connsiteY21" fmla="*/ 3676650 h 5067300"/>
                <a:gd name="connsiteX22" fmla="*/ 1476375 w 9105900"/>
                <a:gd name="connsiteY22" fmla="*/ 3219450 h 5067300"/>
                <a:gd name="connsiteX23" fmla="*/ 981075 w 9105900"/>
                <a:gd name="connsiteY23" fmla="*/ 2571750 h 5067300"/>
                <a:gd name="connsiteX24" fmla="*/ 514350 w 9105900"/>
                <a:gd name="connsiteY24" fmla="*/ 2057400 h 5067300"/>
                <a:gd name="connsiteX25" fmla="*/ 0 w 9105900"/>
                <a:gd name="connsiteY25" fmla="*/ 1695450 h 50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105900" h="5067300">
                  <a:moveTo>
                    <a:pt x="0" y="1695450"/>
                  </a:moveTo>
                  <a:lnTo>
                    <a:pt x="1419225" y="1514475"/>
                  </a:lnTo>
                  <a:lnTo>
                    <a:pt x="3076575" y="1323975"/>
                  </a:lnTo>
                  <a:lnTo>
                    <a:pt x="4333875" y="1104900"/>
                  </a:lnTo>
                  <a:lnTo>
                    <a:pt x="5962650" y="0"/>
                  </a:lnTo>
                  <a:lnTo>
                    <a:pt x="6915150" y="257175"/>
                  </a:lnTo>
                  <a:lnTo>
                    <a:pt x="7077075" y="561975"/>
                  </a:lnTo>
                  <a:lnTo>
                    <a:pt x="7105650" y="762000"/>
                  </a:lnTo>
                  <a:lnTo>
                    <a:pt x="7086600" y="1590675"/>
                  </a:lnTo>
                  <a:lnTo>
                    <a:pt x="8343900" y="1257300"/>
                  </a:lnTo>
                  <a:lnTo>
                    <a:pt x="9105900" y="2314575"/>
                  </a:lnTo>
                  <a:lnTo>
                    <a:pt x="6267450" y="4210050"/>
                  </a:lnTo>
                  <a:lnTo>
                    <a:pt x="5819775" y="3733800"/>
                  </a:lnTo>
                  <a:lnTo>
                    <a:pt x="5505450" y="3438525"/>
                  </a:lnTo>
                  <a:lnTo>
                    <a:pt x="4914900" y="3333750"/>
                  </a:lnTo>
                  <a:lnTo>
                    <a:pt x="4419600" y="3381375"/>
                  </a:lnTo>
                  <a:lnTo>
                    <a:pt x="3933825" y="3486150"/>
                  </a:lnTo>
                  <a:lnTo>
                    <a:pt x="3543300" y="3743325"/>
                  </a:lnTo>
                  <a:lnTo>
                    <a:pt x="3209925" y="3914775"/>
                  </a:lnTo>
                  <a:lnTo>
                    <a:pt x="2971800" y="4267200"/>
                  </a:lnTo>
                  <a:lnTo>
                    <a:pt x="2400300" y="5067300"/>
                  </a:lnTo>
                  <a:lnTo>
                    <a:pt x="1809750" y="3676650"/>
                  </a:lnTo>
                  <a:lnTo>
                    <a:pt x="1476375" y="3219450"/>
                  </a:lnTo>
                  <a:lnTo>
                    <a:pt x="981075" y="2571750"/>
                  </a:lnTo>
                  <a:lnTo>
                    <a:pt x="514350" y="2057400"/>
                  </a:lnTo>
                  <a:lnTo>
                    <a:pt x="0" y="1695450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6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30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6013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- HIS E REGULARIZAÇÃO FUNDIÁRIA –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Investido em 2017 – R$ 4.377.959,55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CaixaDeTexto 9"/>
          <p:cNvSpPr txBox="1">
            <a:spLocks noChangeArrowheads="1"/>
          </p:cNvSpPr>
          <p:nvPr/>
        </p:nvSpPr>
        <p:spPr bwMode="auto">
          <a:xfrm>
            <a:off x="7722605" y="1286146"/>
            <a:ext cx="9958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PARQUE EUROPA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(681 UH)</a:t>
            </a:r>
          </a:p>
        </p:txBody>
      </p:sp>
      <p:grpSp>
        <p:nvGrpSpPr>
          <p:cNvPr id="3" name="Grupo 14"/>
          <p:cNvGrpSpPr/>
          <p:nvPr/>
        </p:nvGrpSpPr>
        <p:grpSpPr>
          <a:xfrm>
            <a:off x="1202540" y="1888760"/>
            <a:ext cx="6408502" cy="4343261"/>
            <a:chOff x="0" y="0"/>
            <a:chExt cx="9144000" cy="616186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16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Forma livre 16"/>
            <p:cNvSpPr/>
            <p:nvPr/>
          </p:nvSpPr>
          <p:spPr>
            <a:xfrm>
              <a:off x="2673752" y="81023"/>
              <a:ext cx="4352081" cy="6018835"/>
            </a:xfrm>
            <a:custGeom>
              <a:avLst/>
              <a:gdLst>
                <a:gd name="connsiteX0" fmla="*/ 4352081 w 4352081"/>
                <a:gd name="connsiteY0" fmla="*/ 4282633 h 6018835"/>
                <a:gd name="connsiteX1" fmla="*/ 4236334 w 4352081"/>
                <a:gd name="connsiteY1" fmla="*/ 3136739 h 6018835"/>
                <a:gd name="connsiteX2" fmla="*/ 3808071 w 4352081"/>
                <a:gd name="connsiteY2" fmla="*/ 1620455 h 6018835"/>
                <a:gd name="connsiteX3" fmla="*/ 3240911 w 4352081"/>
                <a:gd name="connsiteY3" fmla="*/ 798653 h 6018835"/>
                <a:gd name="connsiteX4" fmla="*/ 2488557 w 4352081"/>
                <a:gd name="connsiteY4" fmla="*/ 150471 h 6018835"/>
                <a:gd name="connsiteX5" fmla="*/ 1828800 w 4352081"/>
                <a:gd name="connsiteY5" fmla="*/ 0 h 6018835"/>
                <a:gd name="connsiteX6" fmla="*/ 1030147 w 4352081"/>
                <a:gd name="connsiteY6" fmla="*/ 115747 h 6018835"/>
                <a:gd name="connsiteX7" fmla="*/ 567159 w 4352081"/>
                <a:gd name="connsiteY7" fmla="*/ 648182 h 6018835"/>
                <a:gd name="connsiteX8" fmla="*/ 370390 w 4352081"/>
                <a:gd name="connsiteY8" fmla="*/ 1435261 h 6018835"/>
                <a:gd name="connsiteX9" fmla="*/ 243068 w 4352081"/>
                <a:gd name="connsiteY9" fmla="*/ 2245488 h 6018835"/>
                <a:gd name="connsiteX10" fmla="*/ 81023 w 4352081"/>
                <a:gd name="connsiteY10" fmla="*/ 3020992 h 6018835"/>
                <a:gd name="connsiteX11" fmla="*/ 23149 w 4352081"/>
                <a:gd name="connsiteY11" fmla="*/ 3646025 h 6018835"/>
                <a:gd name="connsiteX12" fmla="*/ 127321 w 4352081"/>
                <a:gd name="connsiteY12" fmla="*/ 4120587 h 6018835"/>
                <a:gd name="connsiteX13" fmla="*/ 0 w 4352081"/>
                <a:gd name="connsiteY13" fmla="*/ 4861367 h 6018835"/>
                <a:gd name="connsiteX14" fmla="*/ 57873 w 4352081"/>
                <a:gd name="connsiteY14" fmla="*/ 5660020 h 6018835"/>
                <a:gd name="connsiteX15" fmla="*/ 208344 w 4352081"/>
                <a:gd name="connsiteY15" fmla="*/ 6018835 h 6018835"/>
                <a:gd name="connsiteX16" fmla="*/ 1192192 w 4352081"/>
                <a:gd name="connsiteY16" fmla="*/ 5856790 h 6018835"/>
                <a:gd name="connsiteX17" fmla="*/ 2210764 w 4352081"/>
                <a:gd name="connsiteY17" fmla="*/ 5741043 h 6018835"/>
                <a:gd name="connsiteX18" fmla="*/ 3078866 w 4352081"/>
                <a:gd name="connsiteY18" fmla="*/ 5150734 h 6018835"/>
                <a:gd name="connsiteX19" fmla="*/ 3576577 w 4352081"/>
                <a:gd name="connsiteY19" fmla="*/ 4629873 h 6018835"/>
                <a:gd name="connsiteX20" fmla="*/ 4352081 w 4352081"/>
                <a:gd name="connsiteY20" fmla="*/ 4282633 h 601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52081" h="6018835">
                  <a:moveTo>
                    <a:pt x="4352081" y="4282633"/>
                  </a:moveTo>
                  <a:lnTo>
                    <a:pt x="4236334" y="3136739"/>
                  </a:lnTo>
                  <a:lnTo>
                    <a:pt x="3808071" y="1620455"/>
                  </a:lnTo>
                  <a:lnTo>
                    <a:pt x="3240911" y="798653"/>
                  </a:lnTo>
                  <a:lnTo>
                    <a:pt x="2488557" y="150471"/>
                  </a:lnTo>
                  <a:lnTo>
                    <a:pt x="1828800" y="0"/>
                  </a:lnTo>
                  <a:lnTo>
                    <a:pt x="1030147" y="115747"/>
                  </a:lnTo>
                  <a:lnTo>
                    <a:pt x="567159" y="648182"/>
                  </a:lnTo>
                  <a:lnTo>
                    <a:pt x="370390" y="1435261"/>
                  </a:lnTo>
                  <a:lnTo>
                    <a:pt x="243068" y="2245488"/>
                  </a:lnTo>
                  <a:lnTo>
                    <a:pt x="81023" y="3020992"/>
                  </a:lnTo>
                  <a:lnTo>
                    <a:pt x="23149" y="3646025"/>
                  </a:lnTo>
                  <a:lnTo>
                    <a:pt x="127321" y="4120587"/>
                  </a:lnTo>
                  <a:lnTo>
                    <a:pt x="0" y="4861367"/>
                  </a:lnTo>
                  <a:lnTo>
                    <a:pt x="57873" y="5660020"/>
                  </a:lnTo>
                  <a:lnTo>
                    <a:pt x="208344" y="6018835"/>
                  </a:lnTo>
                  <a:lnTo>
                    <a:pt x="1192192" y="5856790"/>
                  </a:lnTo>
                  <a:lnTo>
                    <a:pt x="2210764" y="5741043"/>
                  </a:lnTo>
                  <a:lnTo>
                    <a:pt x="3078866" y="5150734"/>
                  </a:lnTo>
                  <a:lnTo>
                    <a:pt x="3576577" y="4629873"/>
                  </a:lnTo>
                  <a:lnTo>
                    <a:pt x="4352081" y="4282633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9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30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6708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- HIS E REGULARIZAÇÃO FUNDIÁRIA – AVCB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Investido em 2017 R$ 2.834.840,53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CaixaDeTexto 9"/>
          <p:cNvSpPr txBox="1">
            <a:spLocks noChangeArrowheads="1"/>
          </p:cNvSpPr>
          <p:nvPr/>
        </p:nvSpPr>
        <p:spPr bwMode="auto">
          <a:xfrm>
            <a:off x="7369521" y="1304253"/>
            <a:ext cx="15481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JARDIM DAS ORQUIDEAS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( 500 UH)</a:t>
            </a:r>
          </a:p>
        </p:txBody>
      </p:sp>
      <p:grpSp>
        <p:nvGrpSpPr>
          <p:cNvPr id="3" name="Grupo 10"/>
          <p:cNvGrpSpPr/>
          <p:nvPr/>
        </p:nvGrpSpPr>
        <p:grpSpPr>
          <a:xfrm>
            <a:off x="267950" y="1903750"/>
            <a:ext cx="6477624" cy="4329450"/>
            <a:chOff x="0" y="0"/>
            <a:chExt cx="9144000" cy="6096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orma livre 12"/>
            <p:cNvSpPr/>
            <p:nvPr/>
          </p:nvSpPr>
          <p:spPr>
            <a:xfrm>
              <a:off x="2511706" y="2696901"/>
              <a:ext cx="4734046" cy="2963119"/>
            </a:xfrm>
            <a:custGeom>
              <a:avLst/>
              <a:gdLst>
                <a:gd name="connsiteX0" fmla="*/ 0 w 4734046"/>
                <a:gd name="connsiteY0" fmla="*/ 57874 h 2963119"/>
                <a:gd name="connsiteX1" fmla="*/ 23150 w 4734046"/>
                <a:gd name="connsiteY1" fmla="*/ 2361236 h 2963119"/>
                <a:gd name="connsiteX2" fmla="*/ 462988 w 4734046"/>
                <a:gd name="connsiteY2" fmla="*/ 2222340 h 2963119"/>
                <a:gd name="connsiteX3" fmla="*/ 1562583 w 4734046"/>
                <a:gd name="connsiteY3" fmla="*/ 1944547 h 2963119"/>
                <a:gd name="connsiteX4" fmla="*/ 2025570 w 4734046"/>
                <a:gd name="connsiteY4" fmla="*/ 1794076 h 2963119"/>
                <a:gd name="connsiteX5" fmla="*/ 2395960 w 4734046"/>
                <a:gd name="connsiteY5" fmla="*/ 1713053 h 2963119"/>
                <a:gd name="connsiteX6" fmla="*/ 2720051 w 4734046"/>
                <a:gd name="connsiteY6" fmla="*/ 1701479 h 2963119"/>
                <a:gd name="connsiteX7" fmla="*/ 2905246 w 4734046"/>
                <a:gd name="connsiteY7" fmla="*/ 1805651 h 2963119"/>
                <a:gd name="connsiteX8" fmla="*/ 3194613 w 4734046"/>
                <a:gd name="connsiteY8" fmla="*/ 1967696 h 2963119"/>
                <a:gd name="connsiteX9" fmla="*/ 3333509 w 4734046"/>
                <a:gd name="connsiteY9" fmla="*/ 2176041 h 2963119"/>
                <a:gd name="connsiteX10" fmla="*/ 3472405 w 4734046"/>
                <a:gd name="connsiteY10" fmla="*/ 2558005 h 2963119"/>
                <a:gd name="connsiteX11" fmla="*/ 3449256 w 4734046"/>
                <a:gd name="connsiteY11" fmla="*/ 2963119 h 2963119"/>
                <a:gd name="connsiteX12" fmla="*/ 3889094 w 4734046"/>
                <a:gd name="connsiteY12" fmla="*/ 2569580 h 2963119"/>
                <a:gd name="connsiteX13" fmla="*/ 4583575 w 4734046"/>
                <a:gd name="connsiteY13" fmla="*/ 2280213 h 2963119"/>
                <a:gd name="connsiteX14" fmla="*/ 4734046 w 4734046"/>
                <a:gd name="connsiteY14" fmla="*/ 2233914 h 2963119"/>
                <a:gd name="connsiteX15" fmla="*/ 4583575 w 4734046"/>
                <a:gd name="connsiteY15" fmla="*/ 1551008 h 2963119"/>
                <a:gd name="connsiteX16" fmla="*/ 4514127 w 4734046"/>
                <a:gd name="connsiteY16" fmla="*/ 995423 h 2963119"/>
                <a:gd name="connsiteX17" fmla="*/ 4352081 w 4734046"/>
                <a:gd name="connsiteY17" fmla="*/ 520861 h 2963119"/>
                <a:gd name="connsiteX18" fmla="*/ 4224760 w 4734046"/>
                <a:gd name="connsiteY18" fmla="*/ 358815 h 2963119"/>
                <a:gd name="connsiteX19" fmla="*/ 3970117 w 4734046"/>
                <a:gd name="connsiteY19" fmla="*/ 254643 h 2963119"/>
                <a:gd name="connsiteX20" fmla="*/ 3530279 w 4734046"/>
                <a:gd name="connsiteY20" fmla="*/ 196770 h 2963119"/>
                <a:gd name="connsiteX21" fmla="*/ 2523281 w 4734046"/>
                <a:gd name="connsiteY21" fmla="*/ 185195 h 2963119"/>
                <a:gd name="connsiteX22" fmla="*/ 2048719 w 4734046"/>
                <a:gd name="connsiteY22" fmla="*/ 173621 h 2963119"/>
                <a:gd name="connsiteX23" fmla="*/ 1851950 w 4734046"/>
                <a:gd name="connsiteY23" fmla="*/ 254643 h 2963119"/>
                <a:gd name="connsiteX24" fmla="*/ 1747778 w 4734046"/>
                <a:gd name="connsiteY24" fmla="*/ 277793 h 2963119"/>
                <a:gd name="connsiteX25" fmla="*/ 1655180 w 4734046"/>
                <a:gd name="connsiteY25" fmla="*/ 0 h 2963119"/>
                <a:gd name="connsiteX26" fmla="*/ 0 w 4734046"/>
                <a:gd name="connsiteY26" fmla="*/ 57874 h 29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34046" h="2963119">
                  <a:moveTo>
                    <a:pt x="0" y="57874"/>
                  </a:moveTo>
                  <a:lnTo>
                    <a:pt x="23150" y="2361236"/>
                  </a:lnTo>
                  <a:lnTo>
                    <a:pt x="462988" y="2222340"/>
                  </a:lnTo>
                  <a:lnTo>
                    <a:pt x="1562583" y="1944547"/>
                  </a:lnTo>
                  <a:lnTo>
                    <a:pt x="2025570" y="1794076"/>
                  </a:lnTo>
                  <a:lnTo>
                    <a:pt x="2395960" y="1713053"/>
                  </a:lnTo>
                  <a:lnTo>
                    <a:pt x="2720051" y="1701479"/>
                  </a:lnTo>
                  <a:lnTo>
                    <a:pt x="2905246" y="1805651"/>
                  </a:lnTo>
                  <a:lnTo>
                    <a:pt x="3194613" y="1967696"/>
                  </a:lnTo>
                  <a:lnTo>
                    <a:pt x="3333509" y="2176041"/>
                  </a:lnTo>
                  <a:lnTo>
                    <a:pt x="3472405" y="2558005"/>
                  </a:lnTo>
                  <a:lnTo>
                    <a:pt x="3449256" y="2963119"/>
                  </a:lnTo>
                  <a:lnTo>
                    <a:pt x="3889094" y="2569580"/>
                  </a:lnTo>
                  <a:lnTo>
                    <a:pt x="4583575" y="2280213"/>
                  </a:lnTo>
                  <a:lnTo>
                    <a:pt x="4734046" y="2233914"/>
                  </a:lnTo>
                  <a:lnTo>
                    <a:pt x="4583575" y="1551008"/>
                  </a:lnTo>
                  <a:lnTo>
                    <a:pt x="4514127" y="995423"/>
                  </a:lnTo>
                  <a:lnTo>
                    <a:pt x="4352081" y="520861"/>
                  </a:lnTo>
                  <a:lnTo>
                    <a:pt x="4224760" y="358815"/>
                  </a:lnTo>
                  <a:lnTo>
                    <a:pt x="3970117" y="254643"/>
                  </a:lnTo>
                  <a:lnTo>
                    <a:pt x="3530279" y="196770"/>
                  </a:lnTo>
                  <a:lnTo>
                    <a:pt x="2523281" y="185195"/>
                  </a:lnTo>
                  <a:lnTo>
                    <a:pt x="2048719" y="173621"/>
                  </a:lnTo>
                  <a:lnTo>
                    <a:pt x="1851950" y="254643"/>
                  </a:lnTo>
                  <a:lnTo>
                    <a:pt x="1747778" y="277793"/>
                  </a:lnTo>
                  <a:lnTo>
                    <a:pt x="1655180" y="0"/>
                  </a:lnTo>
                  <a:lnTo>
                    <a:pt x="0" y="57874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30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 bwMode="auto">
          <a:xfrm>
            <a:off x="0" y="0"/>
            <a:ext cx="9144000" cy="14576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29 – PRODUÇÃO HABITACIONAL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24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Contexto Atual (Balanço Março/2018) </a:t>
            </a:r>
            <a:r>
              <a:rPr lang="pt-BR" sz="20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–  ATÉ 2020</a:t>
            </a:r>
            <a:endParaRPr lang="pt-BR" sz="2000" b="1" dirty="0" smtClean="0">
              <a:solidFill>
                <a:srgbClr val="0D029E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2400" b="1" dirty="0" smtClean="0">
              <a:solidFill>
                <a:srgbClr val="0D029E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2400" b="1" dirty="0" smtClean="0">
              <a:solidFill>
                <a:srgbClr val="0D029E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81072" y="950616"/>
          <a:ext cx="8580711" cy="50801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11002"/>
                <a:gridCol w="1595878"/>
                <a:gridCol w="1052777"/>
                <a:gridCol w="1186464"/>
                <a:gridCol w="1328506"/>
                <a:gridCol w="1127976"/>
                <a:gridCol w="1278108"/>
              </a:tblGrid>
              <a:tr h="658022">
                <a:tc>
                  <a:txBody>
                    <a:bodyPr/>
                    <a:lstStyle/>
                    <a:p>
                      <a:pPr algn="ctr"/>
                      <a:r>
                        <a:rPr lang="pt-BR" sz="1050" dirty="0" smtClean="0"/>
                        <a:t>TIPO</a:t>
                      </a:r>
                      <a:endParaRPr lang="pt-BR" sz="1050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 smtClean="0"/>
                        <a:t>PROMOÇÃO</a:t>
                      </a: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/>
                        <a:t>ENTREGUES</a:t>
                      </a:r>
                      <a:endParaRPr lang="pt-BR" sz="105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/>
                        <a:t>EM OBRAS</a:t>
                      </a:r>
                      <a:endParaRPr lang="pt-BR" sz="105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/>
                        <a:t>FINANCIAMENTO</a:t>
                      </a:r>
                    </a:p>
                    <a:p>
                      <a:pPr algn="ctr"/>
                      <a:r>
                        <a:rPr lang="pt-BR" sz="1050" dirty="0"/>
                        <a:t>GARANTIDO</a:t>
                      </a:r>
                      <a:endParaRPr lang="pt-BR" sz="105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dirty="0"/>
                        <a:t>À CONTRATAR</a:t>
                      </a:r>
                      <a:endParaRPr lang="pt-BR" sz="105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 smtClean="0"/>
                        <a:t>SUBTOTAL</a:t>
                      </a:r>
                      <a:endParaRPr lang="pt-BR" sz="105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321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MCMV FAR</a:t>
                      </a: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PÚBLICA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5.933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4.353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10.286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3214">
                <a:tc vMerge="1"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PARTICULAR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1.188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3.860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2.744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7.792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321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MCMV FDS</a:t>
                      </a: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PÚBLICA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2.268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2.268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321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1" dirty="0" smtClean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PARTICULAR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120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3.369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-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5.498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8.987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59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SUBTOTAL MCMV 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1.308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13.162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4.353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10.510</a:t>
                      </a:r>
                      <a:endParaRPr lang="pt-BR" sz="1400" b="1" dirty="0"/>
                    </a:p>
                  </a:txBody>
                  <a:tcPr marL="91433" marR="91433" marT="45717" marB="45717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29.333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5321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SEHAB</a:t>
                      </a: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PÚBLICA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526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2.040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987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3.553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321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OUC</a:t>
                      </a: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PÚBLICA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322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1.094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930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2.346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2684"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PPP</a:t>
                      </a: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PÚBLICA - ESTADO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750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876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32684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PÚBLICA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PMSP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4.266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4.266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32684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tx1"/>
                          </a:solidFill>
                        </a:rPr>
                        <a:t>LOCAÇÃO</a:t>
                      </a: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PÚBLICA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441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566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3214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</a:rPr>
                        <a:t>2.282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</a:rPr>
                        <a:t>16.330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</a:rPr>
                        <a:t>7.111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/>
                          </a:solidFill>
                        </a:rPr>
                        <a:t>15.217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17" marB="4571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40.940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79A362DC-E40F-46DD-A1FB-8FECE7645B76}"/>
              </a:ext>
            </a:extLst>
          </p:cNvPr>
          <p:cNvSpPr/>
          <p:nvPr/>
        </p:nvSpPr>
        <p:spPr>
          <a:xfrm>
            <a:off x="2980383" y="6124339"/>
            <a:ext cx="3501081" cy="377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25.723UH</a:t>
            </a:r>
            <a:endParaRPr lang="pt-BR" sz="2400" b="1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4114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9871386"/>
              </p:ext>
            </p:extLst>
          </p:nvPr>
        </p:nvGraphicFramePr>
        <p:xfrm>
          <a:off x="282873" y="1447523"/>
          <a:ext cx="8230507" cy="399360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05456"/>
                <a:gridCol w="1144166"/>
                <a:gridCol w="1167974"/>
                <a:gridCol w="1123053"/>
                <a:gridCol w="1194929"/>
                <a:gridCol w="1194929"/>
              </a:tblGrid>
              <a:tr h="274879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LINHA DE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AÇÃO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2017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2018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2019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2021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2448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Serviços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 manutenção</a:t>
                      </a:r>
                      <a:endParaRPr lang="pt-BR" sz="900" b="0" i="0" u="none" strike="noStrike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1.023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1.043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1.039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1.027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1.023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74798" y="1342963"/>
            <a:ext cx="3988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PARQUE DO GATO – PREFEITURA REGIONAL DA SÉ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(486 UH)</a:t>
            </a:r>
          </a:p>
        </p:txBody>
      </p:sp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197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-  PROGRAMA DE LOCAÇÃO SOCIAL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337" name="Picture 1" descr="C:\Users\JULIA~1.SIL\AppData\Local\Temp\Rar$DR01.328\00_gato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8927" y="4067503"/>
            <a:ext cx="3040993" cy="2091559"/>
          </a:xfrm>
          <a:prstGeom prst="rect">
            <a:avLst/>
          </a:prstGeom>
          <a:noFill/>
        </p:spPr>
      </p:pic>
      <p:pic>
        <p:nvPicPr>
          <p:cNvPr id="14338" name="Picture 2" descr="C:\Users\JULIA~1.SIL\AppData\Local\Temp\Rar$DR01.328\01_gato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22428" y="1944406"/>
            <a:ext cx="3055005" cy="2060045"/>
          </a:xfrm>
          <a:prstGeom prst="rect">
            <a:avLst/>
          </a:prstGeom>
          <a:noFill/>
        </p:spPr>
      </p:pic>
      <p:pic>
        <p:nvPicPr>
          <p:cNvPr id="14339" name="Picture 3" descr="C:\Users\JULIA~1.SIL\AppData\Local\Temp\Rar$DR01.328\02_gato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353" y="1944414"/>
            <a:ext cx="5535448" cy="4225158"/>
          </a:xfrm>
          <a:prstGeom prst="rect">
            <a:avLst/>
          </a:prstGeom>
          <a:noFill/>
        </p:spPr>
      </p:pic>
      <p:sp>
        <p:nvSpPr>
          <p:cNvPr id="19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5300" y="180048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0" y="125483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PROGRAMAÇÃO COHAB DE OBRAS PARA 2017 EM ÁREAS EM REGULARIZAÇÃO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" y="1608462"/>
            <a:ext cx="517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1.1	OBRAS EM EXECUÇÃO 2017 – AVCB</a:t>
            </a:r>
            <a:endParaRPr lang="pt-BR" dirty="0" smtClean="0"/>
          </a:p>
          <a:p>
            <a:endParaRPr lang="pt-BR" dirty="0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1050273" y="2167987"/>
          <a:ext cx="6914921" cy="3225573"/>
        </p:xfrm>
        <a:graphic>
          <a:graphicData uri="http://schemas.openxmlformats.org/drawingml/2006/table">
            <a:tbl>
              <a:tblPr/>
              <a:tblGrid>
                <a:gridCol w="406350"/>
                <a:gridCol w="2175090"/>
                <a:gridCol w="671453"/>
                <a:gridCol w="1308116"/>
                <a:gridCol w="2353912"/>
              </a:tblGrid>
              <a:tr h="461102">
                <a:tc gridSpan="5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REFORMAS PARA AVCB – EM EXECUÇÃO 2017</a:t>
                      </a:r>
                      <a:b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200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0551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Valor do Contrato (R$)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Apuanã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802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TREMEMBÉ-JAÇANÃ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3.864.167,90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Jardim das Orquídeas - Jaraguá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500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PIRITUBA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2.834.841,40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Santa Etelvina V-A – Fase 01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120*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CIDADE TIRADENTES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3.861.607,98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11">
                <a:tc>
                  <a:txBody>
                    <a:bodyPr/>
                    <a:lstStyle/>
                    <a:p>
                      <a:pPr algn="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Parque Europa – A, B e 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436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M’ BOI MIRIM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4.378.437,34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90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TOTAIS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1.858 </a:t>
                      </a:r>
                      <a:r>
                        <a:rPr lang="pt-BR" sz="12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14.939.054,62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20" name="CaixaDeTexto 19"/>
          <p:cNvSpPr txBox="1"/>
          <p:nvPr/>
        </p:nvSpPr>
        <p:spPr>
          <a:xfrm>
            <a:off x="0" y="5857709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* </a:t>
            </a:r>
            <a:r>
              <a:rPr lang="pt-BR" dirty="0" smtClean="0"/>
              <a:t>Execução parcial relativa à “Fase 01”, “Fase 02” com 576uhs consta no PPA 2018-2021.</a:t>
            </a:r>
          </a:p>
          <a:p>
            <a:r>
              <a:rPr lang="pt-BR" b="1" dirty="0" smtClean="0"/>
              <a:t>FONTE: </a:t>
            </a:r>
            <a:r>
              <a:rPr lang="pt-BR" dirty="0" smtClean="0"/>
              <a:t>Relatório de Acompanhamento de Obras e Serviços – DITEC/SUOBR/GORCT – 24/10/17.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1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– PROGRAMA DE LOCAÇÃO SOCIAL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74798" y="1342963"/>
            <a:ext cx="3650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OLARIAS - PREFEITURA REGIONAL DA MOOCA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(137 UH)</a:t>
            </a:r>
          </a:p>
        </p:txBody>
      </p:sp>
      <p:pic>
        <p:nvPicPr>
          <p:cNvPr id="13313" name="Picture 1" descr="C:\Users\JULIA~1.SIL\AppData\Local\Temp\Rar$DR09.571\03_olarias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1484" y="1973943"/>
            <a:ext cx="2902859" cy="2177144"/>
          </a:xfrm>
          <a:prstGeom prst="rect">
            <a:avLst/>
          </a:prstGeom>
          <a:noFill/>
        </p:spPr>
      </p:pic>
      <p:pic>
        <p:nvPicPr>
          <p:cNvPr id="13314" name="Picture 2" descr="C:\Users\JULIA~1.SIL\AppData\Local\Temp\Rar$DR09.571\04_olarias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8342" y="1973942"/>
            <a:ext cx="5631543" cy="4223657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1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– PROGRAMA DE LOCAÇÃO SOCIAL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4798" y="1342963"/>
            <a:ext cx="435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VILA DOS IDOSOS – PREFEITURA REGIONAL DA MOOCA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(145 UH)</a:t>
            </a:r>
          </a:p>
        </p:txBody>
      </p:sp>
      <p:pic>
        <p:nvPicPr>
          <p:cNvPr id="12289" name="Picture 1" descr="C:\Users\JULIA~1.SIL\AppData\Local\Temp\Rar$DR25.546\05_vila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0287" y="1889482"/>
            <a:ext cx="5892800" cy="4419600"/>
          </a:xfrm>
          <a:prstGeom prst="rect">
            <a:avLst/>
          </a:prstGeom>
          <a:noFill/>
        </p:spPr>
      </p:pic>
      <p:pic>
        <p:nvPicPr>
          <p:cNvPr id="12290" name="Picture 2" descr="C:\Users\JULIA~1.SIL\AppData\Local\Temp\Rar$DR25.546\06_vila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20973" y="1896740"/>
            <a:ext cx="2641600" cy="1981200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1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– PROGRAMA DE LOCAÇÃO SOCIAL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4798" y="1342963"/>
            <a:ext cx="3483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SENADOR FEIJÓ - PREFEITURA REGIONAL SÉ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(45 UH)</a:t>
            </a:r>
          </a:p>
        </p:txBody>
      </p:sp>
      <p:pic>
        <p:nvPicPr>
          <p:cNvPr id="11265" name="Picture 1" descr="C:\Users\JULIA~1.SIL\AppData\Local\Temp\Rar$DR31.494\09_senado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24250" y="2038350"/>
            <a:ext cx="5350933" cy="3009900"/>
          </a:xfrm>
          <a:prstGeom prst="rect">
            <a:avLst/>
          </a:prstGeom>
          <a:noFill/>
        </p:spPr>
      </p:pic>
      <p:pic>
        <p:nvPicPr>
          <p:cNvPr id="11266" name="Picture 2" descr="C:\Users\JULIA~1.SIL\AppData\Local\Temp\Rar$DR31.494\10_senador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50" y="1981200"/>
            <a:ext cx="3143250" cy="4191000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69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– PROGRAMA DE LOCAÇÃO SOCIAL </a:t>
            </a:r>
          </a:p>
          <a:p>
            <a:pPr eaLnBrk="1" hangingPunct="1"/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4798" y="1342963"/>
            <a:ext cx="4463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ASDRUBAL DO NASCIMENTO - PREFEITURA REGIONAL SÉ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(40 UH) – Fase final de obras</a:t>
            </a:r>
          </a:p>
        </p:txBody>
      </p:sp>
      <p:pic>
        <p:nvPicPr>
          <p:cNvPr id="10241" name="Picture 1" descr="C:\Users\JULIA~1.SIL\AppData\Local\Temp\Rar$DR28.043\07_asdrubal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71312" y="1962150"/>
            <a:ext cx="3162300" cy="4216400"/>
          </a:xfrm>
          <a:prstGeom prst="rect">
            <a:avLst/>
          </a:prstGeom>
          <a:noFill/>
        </p:spPr>
      </p:pic>
      <p:pic>
        <p:nvPicPr>
          <p:cNvPr id="10242" name="Picture 2" descr="C:\Users\JULIA~1.SIL\AppData\Local\Temp\Rar$DR28.043\08_asdrubal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33435" y="1962150"/>
            <a:ext cx="3162300" cy="4216400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81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 – PROGRAMA DE LOCAÇÃO SOCIAL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4798" y="134296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PALACETE DOS ARTISTAS - – PREFEITURA REGIONAL SÉ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(50 UH)</a:t>
            </a:r>
          </a:p>
        </p:txBody>
      </p:sp>
      <p:pic>
        <p:nvPicPr>
          <p:cNvPr id="9217" name="Picture 1" descr="C:\Users\JULIA~1.SIL\AppData\Local\Temp\Rar$DR34.784\11_palacet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2900" y="1994923"/>
            <a:ext cx="8534400" cy="3210344"/>
          </a:xfrm>
          <a:prstGeom prst="rect">
            <a:avLst/>
          </a:prstGeom>
          <a:noFill/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39916" y="1389017"/>
            <a:ext cx="3490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7 DE ABRIL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 (91 UH)  - Rua Sete de Abril, 351 - República</a:t>
            </a:r>
          </a:p>
        </p:txBody>
      </p:sp>
      <p:pic>
        <p:nvPicPr>
          <p:cNvPr id="7" name="Imagem 6" descr="C:\Users\paula.machado\Documents\R SETE DE ABRIL 355 (1)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8874" y="2159000"/>
            <a:ext cx="34265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DSC00643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4104607" y="2145362"/>
            <a:ext cx="3197894" cy="3950638"/>
          </a:xfrm>
          <a:prstGeom prst="rect">
            <a:avLst/>
          </a:prstGeom>
        </p:spPr>
      </p:pic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3959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Locação Social – Em fase de Projeto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29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39916" y="588475"/>
            <a:ext cx="49375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Fase de Projetos para contratação de Obras 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29- LOCAÇÃO SOCIAL – FNHIS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80658" y="1077363"/>
            <a:ext cx="2064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1200" b="1" dirty="0" smtClean="0">
                <a:latin typeface="Calibri" pitchFamily="34" charset="0"/>
              </a:rPr>
              <a:t>ED. IPIRANGA, 908  (52 UH</a:t>
            </a:r>
            <a:r>
              <a:rPr lang="pt-BR" altLang="pt-BR" b="1" dirty="0" smtClean="0">
                <a:latin typeface="Calibri" pitchFamily="34" charset="0"/>
              </a:rPr>
              <a:t>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9055" t="10601" r="17081" b="4561"/>
          <a:stretch>
            <a:fillRect/>
          </a:stretch>
        </p:blipFill>
        <p:spPr bwMode="auto">
          <a:xfrm>
            <a:off x="377438" y="1445129"/>
            <a:ext cx="2106917" cy="186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FACHADA MOO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3573" y="1495300"/>
            <a:ext cx="2497769" cy="18013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295626" y="1138494"/>
            <a:ext cx="2045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ED. MOOCA, 416 (36 UH)</a:t>
            </a:r>
          </a:p>
        </p:txBody>
      </p:sp>
      <p:pic>
        <p:nvPicPr>
          <p:cNvPr id="16" name="Imagem 15" descr="fachada josé bonifác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7304" y="1437739"/>
            <a:ext cx="2596846" cy="179635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6092982" y="1204112"/>
            <a:ext cx="2834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ED. JOSE BONIFÁCIO, 367 (53 UH)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33308" t="12952" r="24168" b="5401"/>
          <a:stretch>
            <a:fillRect/>
          </a:stretch>
        </p:blipFill>
        <p:spPr bwMode="auto">
          <a:xfrm>
            <a:off x="117695" y="4137024"/>
            <a:ext cx="3349781" cy="247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\\Svr-stor03\ditec\GPROJ\02 RENOVA CENTRO\01 Novos Predios\_FNHIS\Luis Gama 554\fotos\20171030_101931.jpg"/>
          <p:cNvPicPr>
            <a:picLocks noChangeAspect="1" noChangeArrowheads="1"/>
          </p:cNvPicPr>
          <p:nvPr/>
        </p:nvPicPr>
        <p:blipFill>
          <a:blip r:embed="rId7" cstate="print"/>
          <a:srcRect l="16126" r="17539"/>
          <a:stretch>
            <a:fillRect/>
          </a:stretch>
        </p:blipFill>
        <p:spPr bwMode="auto">
          <a:xfrm>
            <a:off x="4023442" y="4227968"/>
            <a:ext cx="4880943" cy="2335631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>
            <a:off x="385643" y="3691571"/>
            <a:ext cx="27414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PRAÇA DA BANDEIRA , 31 (41 UH) 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540720" y="3865830"/>
            <a:ext cx="3241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b="1" dirty="0" smtClean="0">
                <a:latin typeface="Calibri" pitchFamily="34" charset="0"/>
              </a:rPr>
              <a:t>TERRENO LUIS GAMA, 554 (98 UH)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39916" y="588475"/>
            <a:ext cx="49375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Fase de Projetos para contratação de Obras  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29- LOCAÇÃO SOCIAL – FNHIS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80658" y="1077363"/>
            <a:ext cx="2064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1200" b="1" dirty="0" smtClean="0">
                <a:latin typeface="Calibri" pitchFamily="34" charset="0"/>
              </a:rPr>
              <a:t>ED. São JOÃO, 1.492  (18 UH</a:t>
            </a:r>
            <a:r>
              <a:rPr lang="pt-BR" altLang="pt-BR" b="1" dirty="0" smtClean="0">
                <a:latin typeface="Calibri" pitchFamily="34" charset="0"/>
              </a:rPr>
              <a:t>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987854" y="1138494"/>
            <a:ext cx="2661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ED. CELSO GARCIA, 2.090 (30 UH)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092982" y="1204112"/>
            <a:ext cx="2834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ED. SÃO FRANCISCO, 77 (18 UH)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97667" y="3691571"/>
            <a:ext cx="2717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 dirty="0" smtClean="0">
                <a:latin typeface="Calibri" pitchFamily="34" charset="0"/>
              </a:rPr>
              <a:t>ED. CONS. CARRÃO, 202 (30 UH) 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540720" y="3865830"/>
            <a:ext cx="3241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b="1" dirty="0" smtClean="0">
                <a:latin typeface="Calibri" pitchFamily="34" charset="0"/>
              </a:rPr>
              <a:t>ED. ASSUNÇÃO, 104-120 (59 UH)</a:t>
            </a:r>
            <a:endParaRPr lang="pt-BR" dirty="0"/>
          </a:p>
        </p:txBody>
      </p:sp>
      <p:pic>
        <p:nvPicPr>
          <p:cNvPr id="17" name="Imagem 16" descr="SÃO JOÃO 1492 FACHAD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081" y="1555940"/>
            <a:ext cx="2208118" cy="1927635"/>
          </a:xfrm>
          <a:prstGeom prst="rect">
            <a:avLst/>
          </a:prstGeom>
        </p:spPr>
      </p:pic>
      <p:pic>
        <p:nvPicPr>
          <p:cNvPr id="22" name="Imagem 21" descr="celso garcia facha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5874" y="1610715"/>
            <a:ext cx="2435382" cy="1877921"/>
          </a:xfrm>
          <a:prstGeom prst="rect">
            <a:avLst/>
          </a:prstGeom>
        </p:spPr>
      </p:pic>
      <p:pic>
        <p:nvPicPr>
          <p:cNvPr id="24" name="Picture 2" descr="\\Svr-stor03\ditec\GPLAN\_3 RENOVA CENTRO\01_ESTUDOS_EMPREENDIMENTOS\São Francisco 77 ID197\FOTOS\IMG_1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7961" y="1585844"/>
            <a:ext cx="2471596" cy="2098915"/>
          </a:xfrm>
          <a:prstGeom prst="rect">
            <a:avLst/>
          </a:prstGeom>
          <a:noFill/>
        </p:spPr>
      </p:pic>
      <p:pic>
        <p:nvPicPr>
          <p:cNvPr id="25" name="Picture 2" descr="\\svr-stor03\DITEC\GPROJ\02 RENOVA CENTRO\Conselheiro_Carrao_206\Fotos vistoria 14.06\IMG_0169.JPG"/>
          <p:cNvPicPr>
            <a:picLocks noChangeAspect="1" noChangeArrowheads="1"/>
          </p:cNvPicPr>
          <p:nvPr/>
        </p:nvPicPr>
        <p:blipFill>
          <a:blip r:embed="rId6" cstate="print"/>
          <a:srcRect r="-718" b="19220"/>
          <a:stretch>
            <a:fillRect/>
          </a:stretch>
        </p:blipFill>
        <p:spPr bwMode="auto">
          <a:xfrm>
            <a:off x="497941" y="3987113"/>
            <a:ext cx="3232087" cy="2238703"/>
          </a:xfrm>
          <a:prstGeom prst="rect">
            <a:avLst/>
          </a:prstGeom>
          <a:noFill/>
        </p:spPr>
      </p:pic>
      <p:pic>
        <p:nvPicPr>
          <p:cNvPr id="26" name="Picture 2" descr="\\Svr-nas01\ditec\GPROJ\02 RENOVA CENTRO\01 Novos Predios\Assunção_104_112_116_120\VISTORIAS\Assunção 19-08-2011\IMG_1828.JPG"/>
          <p:cNvPicPr>
            <a:picLocks noChangeAspect="1" noChangeArrowheads="1"/>
          </p:cNvPicPr>
          <p:nvPr/>
        </p:nvPicPr>
        <p:blipFill>
          <a:blip r:embed="rId7" cstate="print"/>
          <a:srcRect l="17123" r="28195"/>
          <a:stretch>
            <a:fillRect/>
          </a:stretch>
        </p:blipFill>
        <p:spPr bwMode="auto">
          <a:xfrm>
            <a:off x="5485501" y="4132346"/>
            <a:ext cx="2988543" cy="2612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9"/>
          <p:cNvSpPr txBox="1">
            <a:spLocks noChangeArrowheads="1"/>
          </p:cNvSpPr>
          <p:nvPr/>
        </p:nvSpPr>
        <p:spPr bwMode="auto">
          <a:xfrm>
            <a:off x="239916" y="588475"/>
            <a:ext cx="4096694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Empreendimentos MCMV – FAR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Obras iniciadas   </a:t>
            </a:r>
          </a:p>
          <a:p>
            <a:pPr eaLnBrk="1" hangingPunct="1"/>
            <a:endParaRPr lang="pt-BR" altLang="pt-BR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1800" b="1" u="sng" dirty="0" smtClean="0">
                <a:solidFill>
                  <a:schemeClr val="tx1"/>
                </a:solidFill>
                <a:latin typeface="Calibri" pitchFamily="34" charset="0"/>
              </a:rPr>
              <a:t>FAR VINCULADO AO PAC</a:t>
            </a:r>
          </a:p>
          <a:p>
            <a:pPr eaLnBrk="1" hangingPunct="1"/>
            <a:endParaRPr lang="pt-BR" altLang="pt-BR" sz="2000" b="1" u="sng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Guido Caloi A – M’Boi Mirim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Guido Caloi B – M’Boi Mirim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Guido Caloi C – M’Boi Mirim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Guido Caloi D – M’Boi Mirim (100 UH) </a:t>
            </a:r>
          </a:p>
          <a:p>
            <a:pPr eaLnBrk="1" hangingPunct="1"/>
            <a:endParaRPr lang="pt-BR" altLang="pt-BR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endParaRPr lang="pt-BR" altLang="pt-BR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1800" b="1" u="sng" dirty="0" smtClean="0">
                <a:solidFill>
                  <a:schemeClr val="tx1"/>
                </a:solidFill>
                <a:latin typeface="Calibri" pitchFamily="34" charset="0"/>
              </a:rPr>
              <a:t>FAR DEMANDA ABERTA</a:t>
            </a:r>
          </a:p>
          <a:p>
            <a:pPr eaLnBrk="1" hangingPunct="1"/>
            <a:endParaRPr lang="pt-BR" altLang="pt-BR" sz="1800" b="1" u="sng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Augusto Amaral – Freguesia do Ó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São Carlos A – Guaianases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São Carlos B – Guaianases 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Manuel Bueno A – Itaim Paulista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Manuel Bueno B – Itaim Paulista (300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Osório C – Itaim Paulista (215 UH)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Calibri" pitchFamily="34" charset="0"/>
              </a:rPr>
              <a:t>Osório D – Itaim Paulista (150 UH) </a:t>
            </a:r>
          </a:p>
          <a:p>
            <a:pPr eaLnBrk="1" hangingPunct="1"/>
            <a:endParaRPr lang="pt-BR" altLang="pt-BR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endParaRPr lang="pt-BR" altLang="pt-BR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endParaRPr lang="pt-BR" altLang="pt-BR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endParaRPr lang="pt-BR" altLang="pt-BR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/>
            <a:endParaRPr lang="pt-BR" altLang="pt-BR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META 29-  MCMV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m 26" descr="Guido Caloi 02.04 (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8312" y="1404499"/>
            <a:ext cx="3740523" cy="2403388"/>
          </a:xfrm>
          <a:prstGeom prst="rect">
            <a:avLst/>
          </a:prstGeom>
        </p:spPr>
      </p:pic>
      <p:pic>
        <p:nvPicPr>
          <p:cNvPr id="28" name="Imagem 27" descr="IMG-20180327-WA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6867" y="4055388"/>
            <a:ext cx="3716198" cy="2294763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5042780" y="986828"/>
            <a:ext cx="36666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dirty="0" smtClean="0">
                <a:latin typeface="Calibri" pitchFamily="34" charset="0"/>
              </a:rPr>
              <a:t>Foto do empreendimento Guido Caloi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 E OBRA DE MANUTENÇÃO- FMH – OBRA ENTREGUE 2018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julia.silva\Documents\2_COHAB\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2229" y="1955586"/>
            <a:ext cx="2377131" cy="4226010"/>
          </a:xfrm>
          <a:prstGeom prst="rect">
            <a:avLst/>
          </a:prstGeom>
          <a:noFill/>
        </p:spPr>
      </p:pic>
      <p:pic>
        <p:nvPicPr>
          <p:cNvPr id="1028" name="Picture 4" descr="C:\Users\julia.silva\Documents\2_COHAB\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32188" y="1899174"/>
            <a:ext cx="2410235" cy="4284862"/>
          </a:xfrm>
          <a:prstGeom prst="rect">
            <a:avLst/>
          </a:prstGeom>
          <a:noFill/>
        </p:spPr>
      </p:pic>
      <p:pic>
        <p:nvPicPr>
          <p:cNvPr id="2050" name="Picture 2" descr="C:\Users\julia.silva\Documents\2_COHAB\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39408" y="1991312"/>
            <a:ext cx="2373809" cy="4220104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274798" y="1342963"/>
            <a:ext cx="3935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CASARÃO DO CARMO - PREFEITURA REGIONAL SÉ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(21 UH) 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MANUTENÇÃO DOS EDIFICIOS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5300" y="180048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" y="1090667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 </a:t>
            </a:r>
          </a:p>
          <a:p>
            <a:r>
              <a:rPr lang="pt-BR" b="1" dirty="0" smtClean="0"/>
              <a:t>1.2	OBRAS EM EXECUÇÃO 2017 – INFRAESTRUTURA E ADEQUAÇÕES URBANÍSTICAS</a:t>
            </a:r>
            <a:endParaRPr lang="pt-BR" dirty="0" smtClean="0"/>
          </a:p>
          <a:p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727113" y="2042500"/>
          <a:ext cx="7821977" cy="3036276"/>
        </p:xfrm>
        <a:graphic>
          <a:graphicData uri="http://schemas.openxmlformats.org/drawingml/2006/table">
            <a:tbl>
              <a:tblPr/>
              <a:tblGrid>
                <a:gridCol w="457940"/>
                <a:gridCol w="2454155"/>
                <a:gridCol w="780545"/>
                <a:gridCol w="1450147"/>
                <a:gridCol w="2679190"/>
              </a:tblGrid>
              <a:tr h="835327">
                <a:tc gridSpan="5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OBRAS E INFRAESTRUTURA – EM EXECUÇÃO 2017</a:t>
                      </a:r>
                      <a:b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200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7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Estimativa 2017 (R$)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93602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latin typeface="Calibri"/>
                          <a:ea typeface="Times New Roman"/>
                          <a:cs typeface="Arial"/>
                        </a:rPr>
                        <a:t>Parque das Flores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2.601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SÃO MATEUS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aseline="0" dirty="0">
                          <a:latin typeface="Calibri"/>
                          <a:ea typeface="Times New Roman"/>
                          <a:cs typeface="Arial"/>
                        </a:rPr>
                        <a:t>8.000.000,00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262"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TOTAIS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2.601 </a:t>
                      </a:r>
                      <a:r>
                        <a:rPr lang="pt-BR" sz="12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200" b="1" baseline="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8.000.000,00</a:t>
                      </a:r>
                      <a:endParaRPr lang="pt-BR" sz="1200" baseline="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4724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SERVIÇOS DE INVESTIGAÇÃO AMBIENTAL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9871386"/>
              </p:ext>
            </p:extLst>
          </p:nvPr>
        </p:nvGraphicFramePr>
        <p:xfrm>
          <a:off x="282873" y="1447524"/>
          <a:ext cx="8230507" cy="9239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05456"/>
                <a:gridCol w="1144166"/>
                <a:gridCol w="1167974"/>
                <a:gridCol w="1123053"/>
                <a:gridCol w="1194929"/>
                <a:gridCol w="1194929"/>
              </a:tblGrid>
              <a:tr h="6359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LINHA DE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AÇÃO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2017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2018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2019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2021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Serviços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 investigação ambiental</a:t>
                      </a:r>
                      <a:endParaRPr lang="pt-BR" sz="900" b="0" i="0" u="none" strike="noStrike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2.185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1.781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454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1.272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1.771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8" name="Título 1"/>
          <p:cNvSpPr txBox="1">
            <a:spLocks/>
          </p:cNvSpPr>
          <p:nvPr/>
        </p:nvSpPr>
        <p:spPr bwMode="auto">
          <a:xfrm>
            <a:off x="0" y="0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INVESTIGAÇÃO AMBIENTAL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4724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SERVIÇOS DE INVESTIGAÇÃO AMBIENTAL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28744" y="3865590"/>
            <a:ext cx="2890602" cy="216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ângulo 11"/>
          <p:cNvSpPr/>
          <p:nvPr/>
        </p:nvSpPr>
        <p:spPr>
          <a:xfrm>
            <a:off x="274798" y="1342963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HELIÓPOLIS  GLEBA 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20804" y="1634996"/>
            <a:ext cx="2897795" cy="217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30531" y="1687857"/>
            <a:ext cx="2459421" cy="432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6200000">
            <a:off x="-460224" y="2506240"/>
            <a:ext cx="4264798" cy="273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ítulo 1"/>
          <p:cNvSpPr txBox="1">
            <a:spLocks/>
          </p:cNvSpPr>
          <p:nvPr/>
        </p:nvSpPr>
        <p:spPr bwMode="auto">
          <a:xfrm>
            <a:off x="1542924" y="33051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   INVESTIGAÇÃO AMBIENTAL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4724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SERVIÇOS DE INVESTIGAÇÃO AMBIENTAL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74798" y="1342963"/>
            <a:ext cx="2310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NOSSA SENHORA DA PENHA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1225" y="1730692"/>
            <a:ext cx="3611175" cy="21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9315" y="3998481"/>
            <a:ext cx="3643086" cy="220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55884" y="1712686"/>
            <a:ext cx="2978333" cy="21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70400" y="4002531"/>
            <a:ext cx="2960914" cy="21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ítulo 1"/>
          <p:cNvSpPr txBox="1">
            <a:spLocks/>
          </p:cNvSpPr>
          <p:nvPr/>
        </p:nvSpPr>
        <p:spPr bwMode="auto">
          <a:xfrm>
            <a:off x="1465261" y="231358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INVESTIGAÇÃO AMBIENTAL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1002" y="6606108"/>
            <a:ext cx="1041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00" b="1" i="1" dirty="0" smtClean="0">
                <a:solidFill>
                  <a:srgbClr val="0D029E"/>
                </a:solidFill>
                <a:latin typeface="Calibri" pitchFamily="34" charset="0"/>
              </a:rPr>
              <a:t>Nov/17</a:t>
            </a:r>
            <a:endParaRPr lang="pt-BR" sz="1100" b="1" i="1" dirty="0">
              <a:solidFill>
                <a:srgbClr val="0D029E"/>
              </a:solidFill>
              <a:latin typeface="Calibri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722294" y="1664959"/>
          <a:ext cx="6894787" cy="4439467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354934"/>
                <a:gridCol w="1798011"/>
                <a:gridCol w="1741842"/>
              </a:tblGrid>
              <a:tr h="59752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PREVISÃO</a:t>
                      </a:r>
                      <a:endParaRPr lang="pt-BR" sz="24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EMPREENDIMENTOS 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NÚMERO DE U.H. 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CARTEIRA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</a:tr>
              <a:tr h="49398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CAMILO ASCHAR  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334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FMH 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02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HELIÓPOLIS – GLEBA K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996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COHAB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14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JD. PALMARES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160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COHAB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2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TEXIMA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200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FMH 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5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PROJETO VIDA-OSASCO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81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COHAB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TANCREDO NEVES-ITAPEVI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168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COHAB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CASARÃO DO CARMO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21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100% COHAB</a:t>
                      </a:r>
                    </a:p>
                  </a:txBody>
                  <a:tcPr marL="6785" marR="6785" marT="6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785" marR="6785" marT="67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1.960</a:t>
                      </a:r>
                    </a:p>
                  </a:txBody>
                  <a:tcPr marL="6785" marR="6785" marT="6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6785" marR="6785" marT="6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310558" y="708864"/>
            <a:ext cx="8834427" cy="11430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 sz="36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  <a:t>Comercializações 2018</a:t>
            </a:r>
            <a:endParaRPr lang="pt-BR" sz="3600" b="1" dirty="0">
              <a:solidFill>
                <a:srgbClr val="0D029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EO_0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71" y="1498297"/>
            <a:ext cx="2465648" cy="1487272"/>
          </a:xfrm>
          <a:prstGeom prst="rect">
            <a:avLst/>
          </a:prstGeom>
        </p:spPr>
      </p:pic>
      <p:pic>
        <p:nvPicPr>
          <p:cNvPr id="7" name="Imagem 6" descr="agita-cohab-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496" y="2023948"/>
            <a:ext cx="1476260" cy="939587"/>
          </a:xfrm>
          <a:prstGeom prst="rect">
            <a:avLst/>
          </a:prstGeom>
        </p:spPr>
      </p:pic>
      <p:pic>
        <p:nvPicPr>
          <p:cNvPr id="8" name="Imagem 7" descr="CHB_05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841" y="3031355"/>
            <a:ext cx="2732999" cy="1408444"/>
          </a:xfrm>
          <a:prstGeom prst="rect">
            <a:avLst/>
          </a:prstGeom>
        </p:spPr>
      </p:pic>
      <p:pic>
        <p:nvPicPr>
          <p:cNvPr id="32770" name="Picture 2" descr="C:\Users\CARLOS~1.BOR\AppData\Local\Temp\Rar$DI15.436\IMG-20171202-WA0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7524" y="4638102"/>
            <a:ext cx="2744784" cy="1816275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49105" y="4294927"/>
            <a:ext cx="354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Congresso de Síndicos COHAB</a:t>
            </a:r>
            <a:endParaRPr lang="pt-BR" b="1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27956" y="1145753"/>
            <a:ext cx="2192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COHAB na Área</a:t>
            </a:r>
            <a:endParaRPr lang="pt-BR" b="1" i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4186408"/>
            <a:ext cx="302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19 Novos Postos de Atendimento</a:t>
            </a:r>
            <a:endParaRPr lang="pt-BR" b="1" i="1" dirty="0"/>
          </a:p>
        </p:txBody>
      </p:sp>
      <p:pic>
        <p:nvPicPr>
          <p:cNvPr id="32771" name="Picture 3" descr="C:\Users\CARLOS~1.BOR\AppData\Local\Temp\Rar$DI55.983\LEO_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16" y="4587387"/>
            <a:ext cx="2710149" cy="178036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084103" y="28732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1553387" y="429656"/>
            <a:ext cx="535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smtClean="0">
                <a:solidFill>
                  <a:srgbClr val="0D029E"/>
                </a:solidFill>
              </a:rPr>
              <a:t>Ações COHAB junto a Comunidade</a:t>
            </a:r>
            <a:endParaRPr lang="pt-BR" sz="2000" b="1" i="1" dirty="0">
              <a:solidFill>
                <a:schemeClr val="accent1"/>
              </a:solidFill>
            </a:endParaRPr>
          </a:p>
        </p:txBody>
      </p:sp>
      <p:pic>
        <p:nvPicPr>
          <p:cNvPr id="17" name="Picture 2" descr="http://portal.cohab.sp.gov.br/noticias/images/IMG_16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6227" y="1539644"/>
            <a:ext cx="2508665" cy="1556943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6521986" y="1211856"/>
            <a:ext cx="175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Descomplica SP</a:t>
            </a:r>
            <a:endParaRPr lang="pt-B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 smtClean="0">
                <a:solidFill>
                  <a:srgbClr val="0D029E"/>
                </a:solidFill>
              </a:rPr>
              <a:t>Portal do Síndico </a:t>
            </a:r>
            <a:endParaRPr lang="pt-BR" sz="3200" b="1" i="1" dirty="0">
              <a:solidFill>
                <a:srgbClr val="0D029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cid:image001.jpg@01D35C7D.26E3D850"/>
          <p:cNvPicPr/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91885" y="1597931"/>
            <a:ext cx="8110847" cy="492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249358" y="309360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 smtClean="0">
                <a:solidFill>
                  <a:srgbClr val="0D029E"/>
                </a:solidFill>
              </a:rPr>
              <a:t>Portal das Entidades Sociais </a:t>
            </a:r>
            <a:endParaRPr lang="pt-BR" sz="3200" b="1" i="1" dirty="0">
              <a:solidFill>
                <a:srgbClr val="0D029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249358" y="309360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793" y="1597446"/>
            <a:ext cx="8196549" cy="454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6"/>
          <p:cNvPicPr preferRelativeResize="0"/>
          <p:nvPr/>
        </p:nvPicPr>
        <p:blipFill rotWithShape="1">
          <a:blip r:embed="rId2">
            <a:alphaModFix/>
          </a:blip>
          <a:srcRect l="5871" t="18679" r="5836" b="18679"/>
          <a:stretch/>
        </p:blipFill>
        <p:spPr>
          <a:xfrm>
            <a:off x="920888" y="1187750"/>
            <a:ext cx="7302224" cy="37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798" y="5799350"/>
            <a:ext cx="1123342" cy="9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1" descr="cid:image002.gif@01CE3F56.03EFAF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1052" y="5788677"/>
            <a:ext cx="838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 amt="10000"/>
          </a:blip>
          <a:srcRect r="7638"/>
          <a:stretch/>
        </p:blipFill>
        <p:spPr>
          <a:xfrm>
            <a:off x="0" y="157316"/>
            <a:ext cx="9144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374" y="4074928"/>
            <a:ext cx="2733800" cy="141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375" y="2455029"/>
            <a:ext cx="2733799" cy="133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5550" y="2384900"/>
            <a:ext cx="2844501" cy="14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349" y="741975"/>
            <a:ext cx="3005719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8">
            <a:alphaModFix/>
          </a:blip>
          <a:srcRect l="5871" t="18679" r="5836" b="18679"/>
          <a:stretch/>
        </p:blipFill>
        <p:spPr>
          <a:xfrm>
            <a:off x="1259632" y="615154"/>
            <a:ext cx="3092653" cy="15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hape 100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1" name="Shape 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97">
            <a:extLst>
              <a:ext uri="{FF2B5EF4-FFF2-40B4-BE49-F238E27FC236}">
                <a16:creationId xmlns="" xmlns:a16="http://schemas.microsoft.com/office/drawing/2014/main" id="{9307D830-C96C-48B6-A2A3-6435DBC34D2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349" y="4034674"/>
            <a:ext cx="3005719" cy="1496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2C21170-A846-4CFA-BCE7-9CCA7EAF0D97}"/>
              </a:ext>
            </a:extLst>
          </p:cNvPr>
          <p:cNvSpPr txBox="1"/>
          <p:nvPr/>
        </p:nvSpPr>
        <p:spPr>
          <a:xfrm>
            <a:off x="5828505" y="5146064"/>
            <a:ext cx="2225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SERVIDOR MUNICIPAL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58276022-649C-49E6-9FE6-CF4CD99E6D91}"/>
              </a:ext>
            </a:extLst>
          </p:cNvPr>
          <p:cNvSpPr txBox="1"/>
          <p:nvPr/>
        </p:nvSpPr>
        <p:spPr>
          <a:xfrm>
            <a:off x="2410320" y="3474736"/>
            <a:ext cx="2225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REGULARIZAÇÃO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33380AD4-F8EE-4882-9728-1743C2606F8D}"/>
              </a:ext>
            </a:extLst>
          </p:cNvPr>
          <p:cNvSpPr txBox="1"/>
          <p:nvPr/>
        </p:nvSpPr>
        <p:spPr>
          <a:xfrm>
            <a:off x="2442193" y="5158859"/>
            <a:ext cx="2225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PARCERIA MCMV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B451884A-6802-4BA4-96A8-BC3617DF5914}"/>
              </a:ext>
            </a:extLst>
          </p:cNvPr>
          <p:cNvSpPr txBox="1"/>
          <p:nvPr/>
        </p:nvSpPr>
        <p:spPr>
          <a:xfrm>
            <a:off x="5835398" y="3459997"/>
            <a:ext cx="2225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URBANIZAÇÃO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CBAF4517-D30A-474B-B53B-B94D2B03D76A}"/>
              </a:ext>
            </a:extLst>
          </p:cNvPr>
          <p:cNvSpPr txBox="1"/>
          <p:nvPr/>
        </p:nvSpPr>
        <p:spPr>
          <a:xfrm>
            <a:off x="5845219" y="1850603"/>
            <a:ext cx="2225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LOCAÇÃO SOCIAL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AEC2A8D7-5AF3-4FE8-8077-DEBFAEF73880}"/>
              </a:ext>
            </a:extLst>
          </p:cNvPr>
          <p:cNvSpPr txBox="1"/>
          <p:nvPr/>
        </p:nvSpPr>
        <p:spPr>
          <a:xfrm>
            <a:off x="2483768" y="1855857"/>
            <a:ext cx="23699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PPP DA HABITAÇÃO</a:t>
            </a:r>
          </a:p>
        </p:txBody>
      </p:sp>
    </p:spTree>
    <p:extLst>
      <p:ext uri="{BB962C8B-B14F-4D97-AF65-F5344CB8AC3E}">
        <p14:creationId xmlns="" xmlns:p14="http://schemas.microsoft.com/office/powerpoint/2010/main" val="17217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588225" y="1553213"/>
            <a:ext cx="2598300" cy="60810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lvl="0" algn="ctr" rtl="0">
              <a:spcBef>
                <a:spcPts val="360"/>
              </a:spcBef>
              <a:buNone/>
            </a:pPr>
            <a:r>
              <a:rPr lang="pt-BR" sz="20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META 24</a:t>
            </a:r>
          </a:p>
        </p:txBody>
      </p:sp>
      <p:sp>
        <p:nvSpPr>
          <p:cNvPr id="208" name="Shape 208"/>
          <p:cNvSpPr/>
          <p:nvPr/>
        </p:nvSpPr>
        <p:spPr>
          <a:xfrm>
            <a:off x="588225" y="4298900"/>
            <a:ext cx="7912800" cy="13419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64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pt-BR" sz="22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Produzir 4 mil moradias por meio de</a:t>
            </a:r>
          </a:p>
          <a:p>
            <a:pPr lvl="0" algn="ctr" rtl="0">
              <a:spcBef>
                <a:spcPts val="64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pt-BR" sz="22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22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Parceria Público Privada</a:t>
            </a:r>
          </a:p>
        </p:txBody>
      </p:sp>
      <p:sp>
        <p:nvSpPr>
          <p:cNvPr id="209" name="Shape 209"/>
          <p:cNvSpPr/>
          <p:nvPr/>
        </p:nvSpPr>
        <p:spPr>
          <a:xfrm>
            <a:off x="588224" y="2219363"/>
            <a:ext cx="2598300" cy="1634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Beneficiar 210 mil famílias com Regularização Fundiária</a:t>
            </a:r>
          </a:p>
        </p:txBody>
      </p:sp>
      <p:sp>
        <p:nvSpPr>
          <p:cNvPr id="210" name="Shape 210"/>
          <p:cNvSpPr/>
          <p:nvPr/>
        </p:nvSpPr>
        <p:spPr>
          <a:xfrm>
            <a:off x="3245476" y="2219363"/>
            <a:ext cx="2598300" cy="1634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Beneficiar 27 mil famílias com Urbanização de Assentamentos</a:t>
            </a:r>
          </a:p>
        </p:txBody>
      </p:sp>
      <p:sp>
        <p:nvSpPr>
          <p:cNvPr id="211" name="Shape 211"/>
          <p:cNvSpPr/>
          <p:nvPr/>
        </p:nvSpPr>
        <p:spPr>
          <a:xfrm>
            <a:off x="5902725" y="2219363"/>
            <a:ext cx="2598300" cy="16344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Entregar </a:t>
            </a: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25 mil moradias</a:t>
            </a: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via aquisição ou locação social</a:t>
            </a:r>
          </a:p>
        </p:txBody>
      </p:sp>
      <p:sp>
        <p:nvSpPr>
          <p:cNvPr id="212" name="Shape 212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CONTEXTO ATUAL</a:t>
            </a:r>
          </a:p>
        </p:txBody>
      </p:sp>
      <p:cxnSp>
        <p:nvCxnSpPr>
          <p:cNvPr id="213" name="Shape 213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4" name="Shape 214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5" name="Shape 215"/>
          <p:cNvSpPr/>
          <p:nvPr/>
        </p:nvSpPr>
        <p:spPr>
          <a:xfrm>
            <a:off x="3245475" y="1553213"/>
            <a:ext cx="2598300" cy="60810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lvl="0" algn="ctr" rtl="0">
              <a:spcBef>
                <a:spcPts val="360"/>
              </a:spcBef>
              <a:buNone/>
            </a:pPr>
            <a:r>
              <a:rPr lang="pt-BR" sz="20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META 25</a:t>
            </a:r>
          </a:p>
        </p:txBody>
      </p:sp>
      <p:sp>
        <p:nvSpPr>
          <p:cNvPr id="216" name="Shape 216"/>
          <p:cNvSpPr/>
          <p:nvPr/>
        </p:nvSpPr>
        <p:spPr>
          <a:xfrm>
            <a:off x="5902725" y="1553213"/>
            <a:ext cx="2598300" cy="6081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META 26</a:t>
            </a:r>
          </a:p>
        </p:txBody>
      </p:sp>
      <p:cxnSp>
        <p:nvCxnSpPr>
          <p:cNvPr id="217" name="Shape 217"/>
          <p:cNvCxnSpPr>
            <a:stCxn id="211" idx="2"/>
          </p:cNvCxnSpPr>
          <p:nvPr/>
        </p:nvCxnSpPr>
        <p:spPr>
          <a:xfrm>
            <a:off x="7201875" y="3853763"/>
            <a:ext cx="3000" cy="44280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5300" y="180048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649560" y="1397000"/>
          <a:ext cx="5844879" cy="4064000"/>
        </p:xfrm>
        <a:graphic>
          <a:graphicData uri="http://schemas.openxmlformats.org/drawingml/2006/table">
            <a:tbl>
              <a:tblPr/>
              <a:tblGrid>
                <a:gridCol w="66551"/>
                <a:gridCol w="349109"/>
                <a:gridCol w="1798491"/>
                <a:gridCol w="577192"/>
                <a:gridCol w="1072345"/>
                <a:gridCol w="1981191"/>
              </a:tblGrid>
              <a:tr h="352727">
                <a:tc gridSpan="6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9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9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9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6363"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71478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ÁGUIA DE HAIA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RUI BARBOSA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128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ITAQUERA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74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 - L.41/42 - Q.12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521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BARRO BRANCO II - L.39 - Q.12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5042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II - L.98 - Q.16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690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II - Q37B-L.01 - AZALEIAS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381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II - Q37B-L.04 - JACARANDÁS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163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II - Q37C-L.01 - HORTÊNCIAS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1454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dirty="0">
                          <a:latin typeface="Tahom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BARRO BRANCO II - Q37C-L.02 - PINHEIROS E ARAUCÁRIAS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1151" marR="41151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-11750" y="1138751"/>
            <a:ext cx="8156400" cy="72189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lvl="0" algn="ctr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24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Entregar 4 mil unidades habitacionais até 2020</a:t>
            </a:r>
          </a:p>
        </p:txBody>
      </p:sp>
      <p:sp>
        <p:nvSpPr>
          <p:cNvPr id="226" name="Shape 226"/>
          <p:cNvSpPr/>
          <p:nvPr/>
        </p:nvSpPr>
        <p:spPr>
          <a:xfrm>
            <a:off x="846600" y="3387524"/>
            <a:ext cx="4061400" cy="403500"/>
          </a:xfrm>
          <a:prstGeom prst="rect">
            <a:avLst/>
          </a:prstGeom>
          <a:solidFill>
            <a:srgbClr val="F2C46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60%</a:t>
            </a:r>
          </a:p>
        </p:txBody>
      </p:sp>
      <p:sp>
        <p:nvSpPr>
          <p:cNvPr id="227" name="Shape 227"/>
          <p:cNvSpPr/>
          <p:nvPr/>
        </p:nvSpPr>
        <p:spPr>
          <a:xfrm>
            <a:off x="4962812" y="3387514"/>
            <a:ext cx="1459800" cy="403500"/>
          </a:xfrm>
          <a:prstGeom prst="rect">
            <a:avLst/>
          </a:prstGeom>
          <a:solidFill>
            <a:srgbClr val="F2C46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20%</a:t>
            </a:r>
          </a:p>
        </p:txBody>
      </p:sp>
      <p:sp>
        <p:nvSpPr>
          <p:cNvPr id="228" name="Shape 228"/>
          <p:cNvSpPr/>
          <p:nvPr/>
        </p:nvSpPr>
        <p:spPr>
          <a:xfrm>
            <a:off x="6477315" y="3387524"/>
            <a:ext cx="1588800" cy="403500"/>
          </a:xfrm>
          <a:prstGeom prst="rect">
            <a:avLst/>
          </a:prstGeom>
          <a:solidFill>
            <a:srgbClr val="F2C46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20%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l="1037" t="72879" r="80033" b="4952"/>
          <a:stretch/>
        </p:blipFill>
        <p:spPr>
          <a:xfrm>
            <a:off x="1021880" y="2480732"/>
            <a:ext cx="1311671" cy="11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655" y="2611175"/>
            <a:ext cx="717012" cy="71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738" y="2611185"/>
            <a:ext cx="717012" cy="71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2294750" y="3837925"/>
            <a:ext cx="1256100" cy="74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 1 e 2</a:t>
            </a:r>
          </a:p>
          <a:p>
            <a:pPr marL="342900" lvl="0" algn="ctr" rtl="0">
              <a:spcBef>
                <a:spcPts val="360"/>
              </a:spcBef>
              <a:buNone/>
            </a:pPr>
            <a:endParaRPr sz="1200" b="1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rtl="0">
              <a:spcBef>
                <a:spcPts val="560"/>
              </a:spcBef>
              <a:buNone/>
            </a:pPr>
            <a:endParaRPr sz="1200" b="1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7016325" y="3697675"/>
            <a:ext cx="1256100" cy="74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  <a:p>
            <a:pPr marL="342900" lvl="0" rtl="0">
              <a:spcBef>
                <a:spcPts val="560"/>
              </a:spcBef>
              <a:buNone/>
            </a:pPr>
            <a:endParaRPr sz="1200" b="1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4581800" y="3824850"/>
            <a:ext cx="2188200" cy="74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2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EQUIPAMENTOS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12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PÚBLICOS</a:t>
            </a:r>
          </a:p>
          <a:p>
            <a:pPr marL="342900" lvl="0" algn="ctr" rtl="0">
              <a:spcBef>
                <a:spcPts val="560"/>
              </a:spcBef>
              <a:buNone/>
            </a:pPr>
            <a:endParaRPr sz="1200" b="1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5" name="Shape 235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6" name="Shape 236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6">
            <a:alphaModFix/>
          </a:blip>
          <a:srcRect l="21235" r="43751" b="58959"/>
          <a:stretch/>
        </p:blipFill>
        <p:spPr>
          <a:xfrm>
            <a:off x="6531675" y="2357301"/>
            <a:ext cx="1480099" cy="10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6">
            <a:alphaModFix/>
          </a:blip>
          <a:srcRect l="59101" r="5885" b="58959"/>
          <a:stretch/>
        </p:blipFill>
        <p:spPr>
          <a:xfrm>
            <a:off x="2951838" y="2379801"/>
            <a:ext cx="1480099" cy="10302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973275" y="4601175"/>
            <a:ext cx="7142700" cy="78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lvl="0" algn="ctr" rtl="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Promover diversidade de usos e rendas nos empreendimentos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7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t-BR" sz="3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Shape 321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 l="10864" t="14822" r="6952" b="46191"/>
          <a:stretch/>
        </p:blipFill>
        <p:spPr>
          <a:xfrm>
            <a:off x="1250818" y="1525899"/>
            <a:ext cx="6587613" cy="45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1829750" y="1945550"/>
            <a:ext cx="5256000" cy="35085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4" name="Shape 324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329" name="Shape 329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OPORTUNIDADE: </a:t>
            </a:r>
            <a:r>
              <a:rPr lang="pt-BR" sz="2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34 mil unidades habitacionais</a:t>
            </a: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hape 430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38096" y="2930691"/>
            <a:ext cx="628767" cy="62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4">
            <a:alphaModFix amt="80000"/>
          </a:blip>
          <a:srcRect r="55510" b="55375"/>
          <a:stretch/>
        </p:blipFill>
        <p:spPr>
          <a:xfrm>
            <a:off x="5437146" y="2291887"/>
            <a:ext cx="43067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6047703" y="2718582"/>
            <a:ext cx="28749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 (1 e 2)</a:t>
            </a:r>
          </a:p>
        </p:txBody>
      </p:sp>
      <p:pic>
        <p:nvPicPr>
          <p:cNvPr id="433" name="Shape 43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5116694" y="3772568"/>
            <a:ext cx="977408" cy="48870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6007475" y="1981388"/>
            <a:ext cx="35136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Equipamento público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6094105" y="3685111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</p:txBody>
      </p:sp>
      <p:sp>
        <p:nvSpPr>
          <p:cNvPr id="436" name="Shape 436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DIRETRIZES PROJETUAIS PARA EDITAIS</a:t>
            </a:r>
          </a:p>
        </p:txBody>
      </p:sp>
      <p:sp>
        <p:nvSpPr>
          <p:cNvPr id="437" name="Shape 437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438" name="Shape 438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439" name="Shape 439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40" name="Shape 440"/>
          <p:cNvPicPr preferRelativeResize="0"/>
          <p:nvPr/>
        </p:nvPicPr>
        <p:blipFill rotWithShape="1">
          <a:blip r:embed="rId6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/>
          <p:nvPr/>
        </p:nvSpPr>
        <p:spPr>
          <a:xfrm>
            <a:off x="6094105" y="4476736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Outros usos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4">
            <a:alphaModFix amt="80000"/>
          </a:blip>
          <a:srcRect l="56426" r="4480" b="55375"/>
          <a:stretch/>
        </p:blipFill>
        <p:spPr>
          <a:xfrm>
            <a:off x="5452437" y="4507325"/>
            <a:ext cx="552500" cy="6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/>
          <p:nvPr/>
        </p:nvSpPr>
        <p:spPr>
          <a:xfrm>
            <a:off x="5116700" y="2877050"/>
            <a:ext cx="3833700" cy="26916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44" name="Shape 4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 rotWithShape="1">
          <a:blip r:embed="rId9">
            <a:alphaModFix/>
          </a:blip>
          <a:srcRect l="7986"/>
          <a:stretch/>
        </p:blipFill>
        <p:spPr>
          <a:xfrm>
            <a:off x="0" y="1771600"/>
            <a:ext cx="5116700" cy="415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 l="7475"/>
          <a:stretch/>
        </p:blipFill>
        <p:spPr>
          <a:xfrm>
            <a:off x="41000" y="1811501"/>
            <a:ext cx="5009239" cy="404681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DIRETRIZES PROJETUAIS PARA EDITAIS</a:t>
            </a:r>
          </a:p>
        </p:txBody>
      </p:sp>
      <p:sp>
        <p:nvSpPr>
          <p:cNvPr id="453" name="Shape 453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454" name="Shape 454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455" name="Shape 455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56" name="Shape 456"/>
          <p:cNvPicPr preferRelativeResize="0"/>
          <p:nvPr/>
        </p:nvPicPr>
        <p:blipFill rotWithShape="1">
          <a:blip r:embed="rId4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5338096" y="2930691"/>
            <a:ext cx="628767" cy="62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 rotWithShape="1">
          <a:blip r:embed="rId8">
            <a:alphaModFix amt="80000"/>
          </a:blip>
          <a:srcRect r="55510" b="55375"/>
          <a:stretch/>
        </p:blipFill>
        <p:spPr>
          <a:xfrm>
            <a:off x="5513346" y="2291887"/>
            <a:ext cx="43067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6047703" y="2718582"/>
            <a:ext cx="28749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 (1 e 2)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>
            <a:off x="5116694" y="3772568"/>
            <a:ext cx="977408" cy="48870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/>
          <p:nvPr/>
        </p:nvSpPr>
        <p:spPr>
          <a:xfrm>
            <a:off x="6007475" y="1981388"/>
            <a:ext cx="35136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Equipamento público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6094105" y="3685111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6094105" y="4476736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Outros usos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8">
            <a:alphaModFix amt="80000"/>
          </a:blip>
          <a:srcRect l="56426" r="4480" b="55375"/>
          <a:stretch/>
        </p:blipFill>
        <p:spPr>
          <a:xfrm>
            <a:off x="5452437" y="4507325"/>
            <a:ext cx="552500" cy="6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/>
          <p:nvPr/>
        </p:nvSpPr>
        <p:spPr>
          <a:xfrm>
            <a:off x="5116700" y="3596974"/>
            <a:ext cx="3720900" cy="19716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8" name="Shape 468"/>
          <p:cNvSpPr/>
          <p:nvPr/>
        </p:nvSpPr>
        <p:spPr>
          <a:xfrm>
            <a:off x="5116700" y="2150675"/>
            <a:ext cx="3720900" cy="7425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DIRETRIZES PROJETUAIS PARA EDITAIS</a:t>
            </a:r>
          </a:p>
        </p:txBody>
      </p:sp>
      <p:sp>
        <p:nvSpPr>
          <p:cNvPr id="474" name="Shape 474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475" name="Shape 475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476" name="Shape 476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4">
            <a:alphaModFix/>
          </a:blip>
          <a:srcRect l="8189"/>
          <a:stretch/>
        </p:blipFill>
        <p:spPr>
          <a:xfrm>
            <a:off x="130150" y="1771600"/>
            <a:ext cx="4986550" cy="405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5338096" y="2930691"/>
            <a:ext cx="628767" cy="62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8">
            <a:alphaModFix amt="80000"/>
          </a:blip>
          <a:srcRect r="55510" b="55375"/>
          <a:stretch/>
        </p:blipFill>
        <p:spPr>
          <a:xfrm>
            <a:off x="5513346" y="2291887"/>
            <a:ext cx="43067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6047703" y="2718582"/>
            <a:ext cx="28749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 (1 e 2)</a:t>
            </a:r>
          </a:p>
        </p:txBody>
      </p:sp>
      <p:pic>
        <p:nvPicPr>
          <p:cNvPr id="484" name="Shape 484"/>
          <p:cNvPicPr preferRelativeResize="0"/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>
            <a:off x="5116694" y="3772568"/>
            <a:ext cx="977408" cy="48870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6007475" y="1981388"/>
            <a:ext cx="35136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Equipamento público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6094105" y="3685111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6094105" y="4476736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Outros usos</a:t>
            </a:r>
          </a:p>
        </p:txBody>
      </p:sp>
      <p:pic>
        <p:nvPicPr>
          <p:cNvPr id="488" name="Shape 488"/>
          <p:cNvPicPr preferRelativeResize="0"/>
          <p:nvPr/>
        </p:nvPicPr>
        <p:blipFill rotWithShape="1">
          <a:blip r:embed="rId8">
            <a:alphaModFix amt="80000"/>
          </a:blip>
          <a:srcRect l="56426" r="4480" b="55375"/>
          <a:stretch/>
        </p:blipFill>
        <p:spPr>
          <a:xfrm>
            <a:off x="5452437" y="4507325"/>
            <a:ext cx="552500" cy="6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/>
          <p:nvPr/>
        </p:nvSpPr>
        <p:spPr>
          <a:xfrm>
            <a:off x="5116700" y="4476725"/>
            <a:ext cx="3720900" cy="10917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0" name="Shape 490"/>
          <p:cNvSpPr/>
          <p:nvPr/>
        </p:nvSpPr>
        <p:spPr>
          <a:xfrm>
            <a:off x="5116700" y="2150675"/>
            <a:ext cx="3720900" cy="15345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DIRETRIZES PROJETUAIS PARA EDITAIS</a:t>
            </a:r>
          </a:p>
        </p:txBody>
      </p:sp>
      <p:sp>
        <p:nvSpPr>
          <p:cNvPr id="496" name="Shape 496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497" name="Shape 497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498" name="Shape 498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5338096" y="2930691"/>
            <a:ext cx="628767" cy="62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7">
            <a:alphaModFix amt="80000"/>
          </a:blip>
          <a:srcRect r="55510" b="55375"/>
          <a:stretch/>
        </p:blipFill>
        <p:spPr>
          <a:xfrm>
            <a:off x="5513346" y="2291887"/>
            <a:ext cx="43067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6047703" y="2718582"/>
            <a:ext cx="28749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640"/>
              </a:spcBef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 (1 e 2)</a:t>
            </a:r>
          </a:p>
        </p:txBody>
      </p:sp>
      <p:pic>
        <p:nvPicPr>
          <p:cNvPr id="505" name="Shape 505"/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>
            <a:off x="5116694" y="3772568"/>
            <a:ext cx="977408" cy="48870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 txBox="1"/>
          <p:nvPr/>
        </p:nvSpPr>
        <p:spPr>
          <a:xfrm>
            <a:off x="6007475" y="1981388"/>
            <a:ext cx="3513600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Equipamento público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6094105" y="3685111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6094105" y="4476736"/>
            <a:ext cx="2911800" cy="6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Outros usos</a:t>
            </a: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7">
            <a:alphaModFix amt="80000"/>
          </a:blip>
          <a:srcRect l="56426" r="4480" b="55375"/>
          <a:stretch/>
        </p:blipFill>
        <p:spPr>
          <a:xfrm>
            <a:off x="5452437" y="4507325"/>
            <a:ext cx="552500" cy="6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/>
          <p:nvPr/>
        </p:nvSpPr>
        <p:spPr>
          <a:xfrm>
            <a:off x="5116700" y="2150675"/>
            <a:ext cx="3720900" cy="2198100"/>
          </a:xfrm>
          <a:prstGeom prst="rect">
            <a:avLst/>
          </a:prstGeom>
          <a:solidFill>
            <a:srgbClr val="FFFFFF">
              <a:alpha val="811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9">
            <a:alphaModFix/>
          </a:blip>
          <a:srcRect l="6620" r="-6620" b="-4723"/>
          <a:stretch/>
        </p:blipFill>
        <p:spPr>
          <a:xfrm>
            <a:off x="152400" y="1648725"/>
            <a:ext cx="5360951" cy="41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Shape 516"/>
          <p:cNvPicPr preferRelativeResize="0"/>
          <p:nvPr/>
        </p:nvPicPr>
        <p:blipFill rotWithShape="1">
          <a:blip r:embed="rId3">
            <a:alphaModFix/>
          </a:blip>
          <a:srcRect l="6076"/>
          <a:stretch/>
        </p:blipFill>
        <p:spPr>
          <a:xfrm>
            <a:off x="141525" y="1627150"/>
            <a:ext cx="5531136" cy="44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4737476" y="5144574"/>
            <a:ext cx="744000" cy="8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HIS-1</a:t>
            </a:r>
          </a:p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HIS-2</a:t>
            </a:r>
          </a:p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HMP</a:t>
            </a:r>
          </a:p>
        </p:txBody>
      </p:sp>
      <p:pic>
        <p:nvPicPr>
          <p:cNvPr id="518" name="Shape 518"/>
          <p:cNvPicPr preferRelativeResize="0"/>
          <p:nvPr/>
        </p:nvPicPr>
        <p:blipFill rotWithShape="1">
          <a:blip r:embed="rId4">
            <a:alphaModFix/>
          </a:blip>
          <a:srcRect b="58380"/>
          <a:stretch/>
        </p:blipFill>
        <p:spPr>
          <a:xfrm>
            <a:off x="4374851" y="5214855"/>
            <a:ext cx="362627" cy="74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4">
            <a:alphaModFix/>
          </a:blip>
          <a:srcRect t="74782" b="1528"/>
          <a:stretch/>
        </p:blipFill>
        <p:spPr>
          <a:xfrm>
            <a:off x="6904482" y="5516503"/>
            <a:ext cx="362627" cy="42368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/>
        </p:nvSpPr>
        <p:spPr>
          <a:xfrm>
            <a:off x="5802426" y="5298436"/>
            <a:ext cx="1157100" cy="8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Institucional</a:t>
            </a:r>
          </a:p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Outros usos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7262744" y="5298436"/>
            <a:ext cx="2803800" cy="8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Espaços Públicos</a:t>
            </a:r>
          </a:p>
          <a:p>
            <a:pPr lvl="0" rtl="0">
              <a:lnSpc>
                <a:spcPct val="100000"/>
              </a:lnSpc>
              <a:spcBef>
                <a:spcPts val="640"/>
              </a:spcBef>
              <a:buNone/>
            </a:pPr>
            <a:r>
              <a:rPr lang="pt-BR" sz="10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Eixos de Transporte</a:t>
            </a:r>
          </a:p>
        </p:txBody>
      </p:sp>
      <p:sp>
        <p:nvSpPr>
          <p:cNvPr id="522" name="Shape 522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DIRETRIZES PROJETUAIS PARA EDITAIS</a:t>
            </a:r>
          </a:p>
        </p:txBody>
      </p:sp>
      <p:sp>
        <p:nvSpPr>
          <p:cNvPr id="523" name="Shape 523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524" name="Shape 524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25" name="Shape 525" descr="Imagem relacionad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0825" y="6159817"/>
            <a:ext cx="662336" cy="59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3158" y="6085925"/>
            <a:ext cx="865267" cy="74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" name="Shape 527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28" name="Shape 528"/>
          <p:cNvSpPr/>
          <p:nvPr/>
        </p:nvSpPr>
        <p:spPr>
          <a:xfrm>
            <a:off x="5504607" y="5514586"/>
            <a:ext cx="340500" cy="1848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29" name="Shape 529"/>
          <p:cNvSpPr/>
          <p:nvPr/>
        </p:nvSpPr>
        <p:spPr>
          <a:xfrm>
            <a:off x="5504607" y="5751596"/>
            <a:ext cx="340500" cy="1848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7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239916" y="949960"/>
            <a:ext cx="84029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Calibri" pitchFamily="34" charset="0"/>
              </a:rPr>
              <a:t>PROJETOS E OBRAS PARA OPERAÇÃO URBANA CONSORCIADA ÁGUA BRANCA</a:t>
            </a:r>
            <a:endParaRPr lang="pt-BR" altLang="pt-BR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5264" y="1930597"/>
            <a:ext cx="4605336" cy="2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13206" y="1948635"/>
            <a:ext cx="4116494" cy="28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ítulo 1"/>
          <p:cNvSpPr txBox="1">
            <a:spLocks/>
          </p:cNvSpPr>
          <p:nvPr/>
        </p:nvSpPr>
        <p:spPr bwMode="auto">
          <a:xfrm>
            <a:off x="0" y="1"/>
            <a:ext cx="9144000" cy="5954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500" b="1" dirty="0" smtClean="0">
                <a:solidFill>
                  <a:srgbClr val="0D029E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OPERAÇÃO URBANA – AGUA BRANCA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274798" y="1342963"/>
            <a:ext cx="3007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AVENIDA MARQUES DE SÃO VICENTE </a:t>
            </a:r>
          </a:p>
          <a:p>
            <a:pPr eaLnBrk="1" hangingPunct="1"/>
            <a:r>
              <a:rPr lang="pt-BR" altLang="pt-BR" b="1" dirty="0" smtClean="0">
                <a:solidFill>
                  <a:schemeClr val="tx1"/>
                </a:solidFill>
                <a:latin typeface="Calibri" pitchFamily="34" charset="0"/>
              </a:rPr>
              <a:t>630 UH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66986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9871386"/>
              </p:ext>
            </p:extLst>
          </p:nvPr>
        </p:nvGraphicFramePr>
        <p:xfrm>
          <a:off x="470162" y="5182287"/>
          <a:ext cx="8230507" cy="9239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05456"/>
                <a:gridCol w="1144166"/>
                <a:gridCol w="1167974"/>
                <a:gridCol w="1123053"/>
                <a:gridCol w="1194929"/>
                <a:gridCol w="1194929"/>
              </a:tblGrid>
              <a:tr h="6359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LINHA DE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AÇÃO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2017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2018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2019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chemeClr val="bg1"/>
                          </a:solidFill>
                          <a:latin typeface="Tahoma"/>
                        </a:rPr>
                        <a:t>2021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u="none" strike="noStrik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Serviços</a:t>
                      </a:r>
                      <a:r>
                        <a:rPr lang="pt-BR" sz="900" u="none" strike="noStrike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e obras para OUC Água Branca</a:t>
                      </a:r>
                      <a:endParaRPr lang="pt-BR" sz="900" b="0" i="0" u="none" strike="noStrike" dirty="0" smtClean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630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5" name="Shape 535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6" name="Shape 536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REFERÊNCIA</a:t>
            </a: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- CONCURSO URBANIZAÇÃO SUBSETOR A1 - Água Branca</a:t>
            </a:r>
          </a:p>
        </p:txBody>
      </p:sp>
      <p:pic>
        <p:nvPicPr>
          <p:cNvPr id="537" name="Shape 537"/>
          <p:cNvPicPr preferRelativeResize="0"/>
          <p:nvPr/>
        </p:nvPicPr>
        <p:blipFill rotWithShape="1">
          <a:blip r:embed="rId3">
            <a:alphaModFix/>
          </a:blip>
          <a:srcRect r="7518"/>
          <a:stretch/>
        </p:blipFill>
        <p:spPr>
          <a:xfrm>
            <a:off x="0" y="1582900"/>
            <a:ext cx="8156399" cy="44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539" name="Shape 539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40" name="Shape 540"/>
          <p:cNvPicPr preferRelativeResize="0"/>
          <p:nvPr/>
        </p:nvPicPr>
        <p:blipFill rotWithShape="1">
          <a:blip r:embed="rId4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7" name="Shape 547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48" name="Shape 548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REFERÊNCIA</a:t>
            </a: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- CONCURSO URBANIZAÇÃO SUBSETOR A1 - Água Branca</a:t>
            </a:r>
          </a:p>
        </p:txBody>
      </p:sp>
      <p:sp>
        <p:nvSpPr>
          <p:cNvPr id="550" name="Shape 550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551" name="Shape 551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gestaourbana.prefeitura.sp.gov.br/wp-content/uploads/2016/05/OUCAB_subsetorA1_ubs-882x630.jpg">
            <a:extLst>
              <a:ext uri="{FF2B5EF4-FFF2-40B4-BE49-F238E27FC236}">
                <a16:creationId xmlns="" xmlns:a16="http://schemas.microsoft.com/office/drawing/2014/main" id="{3E27A9B5-16AA-4DC3-91F7-63074BFAA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61" b="19370"/>
          <a:stretch/>
        </p:blipFill>
        <p:spPr bwMode="auto">
          <a:xfrm>
            <a:off x="-11750" y="1627262"/>
            <a:ext cx="8156400" cy="4473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5300" y="180048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24000" y="1578836"/>
          <a:ext cx="6096000" cy="571500"/>
        </p:xfrm>
        <a:graphic>
          <a:graphicData uri="http://schemas.openxmlformats.org/drawingml/2006/table">
            <a:tbl>
              <a:tblPr/>
              <a:tblGrid>
                <a:gridCol w="2269520"/>
                <a:gridCol w="608312"/>
                <a:gridCol w="1130161"/>
                <a:gridCol w="2088007"/>
              </a:tblGrid>
              <a:tr h="368042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02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506747" y="2242228"/>
          <a:ext cx="6096001" cy="3647718"/>
        </p:xfrm>
        <a:graphic>
          <a:graphicData uri="http://schemas.openxmlformats.org/drawingml/2006/table">
            <a:tbl>
              <a:tblPr/>
              <a:tblGrid>
                <a:gridCol w="368302"/>
                <a:gridCol w="1897365"/>
                <a:gridCol w="608925"/>
                <a:gridCol w="1131299"/>
                <a:gridCol w="2090110"/>
              </a:tblGrid>
              <a:tr h="4066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BELA VISTA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160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SANTO AMARO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38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BRESSER IV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208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MOOCA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92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CARRÃOZINHO / JARDIM DA CONQUISTA - ÁREA 10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368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SÃO MATEUS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206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CARRÃOZINHO -JARDIM DA CONQUISTA - MUTIRÃO BOA ESPERANÇA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SÃO MATEUS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83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CHE GUEVARA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ITAQUERA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079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CINTRA GORDINHO</a:t>
                      </a:r>
                      <a:b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Q01-L01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VILA PRUDENTE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92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CINTRA GORDINHO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VILA PRUDENTE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66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EDUCANDÁRIO</a:t>
                      </a:r>
                      <a:b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L23 - Q02 - Rua Carlos Faria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RAPOSO TAVARES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Shape 559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60" name="Shape 560"/>
          <p:cNvSpPr/>
          <p:nvPr/>
        </p:nvSpPr>
        <p:spPr>
          <a:xfrm>
            <a:off x="-5850" y="1064325"/>
            <a:ext cx="8156400" cy="43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8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REFERÊNCIA</a:t>
            </a:r>
            <a:r>
              <a:rPr lang="pt-BR" sz="18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- CONCURSO URBANIZAÇÃO SUBSETOR A1 - Água Branca</a:t>
            </a:r>
          </a:p>
        </p:txBody>
      </p:sp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 l="4177" t="12136" b="8435"/>
          <a:stretch/>
        </p:blipFill>
        <p:spPr>
          <a:xfrm>
            <a:off x="-5850" y="1582900"/>
            <a:ext cx="8156401" cy="440147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Shape 562"/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563" name="Shape 563"/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64" name="Shape 564"/>
          <p:cNvPicPr preferRelativeResize="0"/>
          <p:nvPr/>
        </p:nvPicPr>
        <p:blipFill rotWithShape="1">
          <a:blip r:embed="rId4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Shape 559"/>
          <p:cNvCxnSpPr/>
          <p:nvPr/>
        </p:nvCxnSpPr>
        <p:spPr>
          <a:xfrm>
            <a:off x="-70575" y="6085925"/>
            <a:ext cx="92304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63" name="Shape 563"/>
          <p:cNvSpPr/>
          <p:nvPr/>
        </p:nvSpPr>
        <p:spPr>
          <a:xfrm>
            <a:off x="8086791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64" name="Shape 564"/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143673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333" y="6115500"/>
            <a:ext cx="865267" cy="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213" y="6169500"/>
            <a:ext cx="484687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03358CB-CCC6-4FDF-8AFE-1C2D3C70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550">
            <a:extLst>
              <a:ext uri="{FF2B5EF4-FFF2-40B4-BE49-F238E27FC236}">
                <a16:creationId xmlns="" xmlns:a16="http://schemas.microsoft.com/office/drawing/2014/main" id="{F121E5B8-60B0-46E3-8D41-3D35C7B1A374}"/>
              </a:ext>
            </a:extLst>
          </p:cNvPr>
          <p:cNvSpPr/>
          <p:nvPr/>
        </p:nvSpPr>
        <p:spPr>
          <a:xfrm>
            <a:off x="-3734" y="3876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AÇÕES</a:t>
            </a:r>
          </a:p>
        </p:txBody>
      </p:sp>
      <p:sp>
        <p:nvSpPr>
          <p:cNvPr id="12" name="Shape 551">
            <a:extLst>
              <a:ext uri="{FF2B5EF4-FFF2-40B4-BE49-F238E27FC236}">
                <a16:creationId xmlns="" xmlns:a16="http://schemas.microsoft.com/office/drawing/2014/main" id="{3AB964C8-F77F-47B8-8916-8D441CE91FA8}"/>
              </a:ext>
            </a:extLst>
          </p:cNvPr>
          <p:cNvSpPr/>
          <p:nvPr/>
        </p:nvSpPr>
        <p:spPr>
          <a:xfrm>
            <a:off x="8239191" y="3876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" name="Shape 552">
            <a:extLst>
              <a:ext uri="{FF2B5EF4-FFF2-40B4-BE49-F238E27FC236}">
                <a16:creationId xmlns="" xmlns:a16="http://schemas.microsoft.com/office/drawing/2014/main" id="{9ECCC3E9-4001-4B4C-9F80-7328A2C73B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96073" y="329613"/>
            <a:ext cx="662327" cy="8585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26773B9-86E3-4A35-9AED-B0B9DA4A8742}"/>
              </a:ext>
            </a:extLst>
          </p:cNvPr>
          <p:cNvSpPr/>
          <p:nvPr/>
        </p:nvSpPr>
        <p:spPr>
          <a:xfrm>
            <a:off x="0" y="0"/>
            <a:ext cx="9159675" cy="13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Shape 550">
            <a:extLst>
              <a:ext uri="{FF2B5EF4-FFF2-40B4-BE49-F238E27FC236}">
                <a16:creationId xmlns="" xmlns:a16="http://schemas.microsoft.com/office/drawing/2014/main" id="{BDE92A43-6085-4A4A-B6E2-3E5121183D77}"/>
              </a:ext>
            </a:extLst>
          </p:cNvPr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B0445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AGUA BRANCA</a:t>
            </a:r>
          </a:p>
        </p:txBody>
      </p:sp>
      <p:sp>
        <p:nvSpPr>
          <p:cNvPr id="16" name="Shape 551">
            <a:extLst>
              <a:ext uri="{FF2B5EF4-FFF2-40B4-BE49-F238E27FC236}">
                <a16:creationId xmlns="" xmlns:a16="http://schemas.microsoft.com/office/drawing/2014/main" id="{0B04B1DB-F037-405C-ABDE-8BD76573BAE3}"/>
              </a:ext>
            </a:extLst>
          </p:cNvPr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7" name="Shape 552">
            <a:extLst>
              <a:ext uri="{FF2B5EF4-FFF2-40B4-BE49-F238E27FC236}">
                <a16:creationId xmlns="" xmlns:a16="http://schemas.microsoft.com/office/drawing/2014/main" id="{66C3EFDE-CABC-45CB-9F1E-B779250B1E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683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96753" y="-358"/>
            <a:ext cx="9171293" cy="6878470"/>
          </a:xfrm>
          <a:prstGeom prst="rect">
            <a:avLst/>
          </a:prstGeom>
        </p:spPr>
      </p:pic>
      <p:grpSp>
        <p:nvGrpSpPr>
          <p:cNvPr id="2" name="Grupo 8"/>
          <p:cNvGrpSpPr/>
          <p:nvPr/>
        </p:nvGrpSpPr>
        <p:grpSpPr>
          <a:xfrm>
            <a:off x="7956376" y="6237312"/>
            <a:ext cx="1187624" cy="620688"/>
            <a:chOff x="7956376" y="6237312"/>
            <a:chExt cx="1187624" cy="620688"/>
          </a:xfrm>
        </p:grpSpPr>
        <p:sp>
          <p:nvSpPr>
            <p:cNvPr id="10" name="Retângulo 9"/>
            <p:cNvSpPr/>
            <p:nvPr/>
          </p:nvSpPr>
          <p:spPr>
            <a:xfrm>
              <a:off x="7956376" y="6237312"/>
              <a:ext cx="1187624" cy="620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Imagem 1" descr="http://www.servicos.cohab.sp.gov.br/images/logo_cohab_201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48230" y="6264696"/>
              <a:ext cx="395770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100" t="23520" r="64825" b="60520"/>
            <a:stretch>
              <a:fillRect/>
            </a:stretch>
          </p:blipFill>
          <p:spPr bwMode="auto">
            <a:xfrm>
              <a:off x="8028384" y="6278012"/>
              <a:ext cx="648072" cy="535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Imagem 6" descr="Slide2.JPG">
            <a:extLst>
              <a:ext uri="{FF2B5EF4-FFF2-40B4-BE49-F238E27FC236}">
                <a16:creationId xmlns="" xmlns:a16="http://schemas.microsoft.com/office/drawing/2014/main" id="{2CF241B4-5656-44FF-89D4-D340C3DB57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6874" t="6163" b="650"/>
          <a:stretch/>
        </p:blipFill>
        <p:spPr>
          <a:xfrm>
            <a:off x="5184474" y="-358"/>
            <a:ext cx="3959525" cy="6878469"/>
          </a:xfrm>
          <a:prstGeom prst="rect">
            <a:avLst/>
          </a:prstGeom>
        </p:spPr>
      </p:pic>
      <p:sp>
        <p:nvSpPr>
          <p:cNvPr id="8" name="Shape 730">
            <a:extLst>
              <a:ext uri="{FF2B5EF4-FFF2-40B4-BE49-F238E27FC236}">
                <a16:creationId xmlns="" xmlns:a16="http://schemas.microsoft.com/office/drawing/2014/main" id="{2EB00AE1-7898-4F25-A75F-95C1D257C749}"/>
              </a:ext>
            </a:extLst>
          </p:cNvPr>
          <p:cNvSpPr/>
          <p:nvPr/>
        </p:nvSpPr>
        <p:spPr>
          <a:xfrm>
            <a:off x="-2955078" y="35218"/>
            <a:ext cx="8156400" cy="742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457200" algn="r" rtl="0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ÁREA PETROBRÁS  - Estudo Preliminar</a:t>
            </a:r>
            <a:endParaRPr lang="pt-BR" sz="3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5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934" t="23777" r="25192" b="20000"/>
          <a:stretch>
            <a:fillRect/>
          </a:stretch>
        </p:blipFill>
        <p:spPr bwMode="auto">
          <a:xfrm>
            <a:off x="-1428064" y="365988"/>
            <a:ext cx="11962284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8"/>
          <p:cNvGrpSpPr/>
          <p:nvPr/>
        </p:nvGrpSpPr>
        <p:grpSpPr>
          <a:xfrm>
            <a:off x="7956376" y="6237312"/>
            <a:ext cx="1187624" cy="620688"/>
            <a:chOff x="7956376" y="6237312"/>
            <a:chExt cx="1187624" cy="620688"/>
          </a:xfrm>
        </p:grpSpPr>
        <p:sp>
          <p:nvSpPr>
            <p:cNvPr id="5" name="Retângulo 4"/>
            <p:cNvSpPr/>
            <p:nvPr/>
          </p:nvSpPr>
          <p:spPr>
            <a:xfrm>
              <a:off x="7956376" y="6237312"/>
              <a:ext cx="1187624" cy="620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" name="Imagem 1" descr="http://www.servicos.cohab.sp.gov.br/images/logo_cohab_201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48230" y="6264696"/>
              <a:ext cx="395770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100" t="23520" r="64825" b="60520"/>
            <a:stretch>
              <a:fillRect/>
            </a:stretch>
          </p:blipFill>
          <p:spPr bwMode="auto">
            <a:xfrm>
              <a:off x="8028384" y="6278012"/>
              <a:ext cx="648072" cy="535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Shape 730">
            <a:extLst>
              <a:ext uri="{FF2B5EF4-FFF2-40B4-BE49-F238E27FC236}">
                <a16:creationId xmlns="" xmlns:a16="http://schemas.microsoft.com/office/drawing/2014/main" id="{2EB00AE1-7898-4F25-A75F-95C1D257C749}"/>
              </a:ext>
            </a:extLst>
          </p:cNvPr>
          <p:cNvSpPr/>
          <p:nvPr/>
        </p:nvSpPr>
        <p:spPr>
          <a:xfrm>
            <a:off x="-11750" y="235250"/>
            <a:ext cx="8156400" cy="742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457200" algn="r" rtl="0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ÁREA PETROBRÁS  - Estudo Preliminar</a:t>
            </a:r>
            <a:endParaRPr lang="pt-BR" sz="3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Shape 731">
            <a:extLst>
              <a:ext uri="{FF2B5EF4-FFF2-40B4-BE49-F238E27FC236}">
                <a16:creationId xmlns="" xmlns:a16="http://schemas.microsoft.com/office/drawing/2014/main" id="{70A87AF9-641E-4E49-8733-F20017E5EC57}"/>
              </a:ext>
            </a:extLst>
          </p:cNvPr>
          <p:cNvSpPr/>
          <p:nvPr/>
        </p:nvSpPr>
        <p:spPr>
          <a:xfrm>
            <a:off x="8231175" y="235250"/>
            <a:ext cx="928500" cy="742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" name="Shape 733">
            <a:extLst>
              <a:ext uri="{FF2B5EF4-FFF2-40B4-BE49-F238E27FC236}">
                <a16:creationId xmlns="" xmlns:a16="http://schemas.microsoft.com/office/drawing/2014/main" id="{79FE1852-359F-4009-A049-063131EFB2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75" t="17832" r="61268" b="25102"/>
          <a:stretch/>
        </p:blipFill>
        <p:spPr>
          <a:xfrm>
            <a:off x="8288057" y="177213"/>
            <a:ext cx="662327" cy="858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277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>
          <a:xfrm>
            <a:off x="683419" y="333375"/>
            <a:ext cx="7772400" cy="647700"/>
          </a:xfrm>
        </p:spPr>
        <p:txBody>
          <a:bodyPr/>
          <a:lstStyle/>
          <a:p>
            <a:pPr lvl="0"/>
            <a:r>
              <a:rPr lang="pt-BR" sz="24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400" b="1" dirty="0" smtClean="0">
                <a:solidFill>
                  <a:srgbClr val="0D029E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r>
              <a:rPr lang="pt-BR" sz="2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dirty="0" smtClean="0">
                <a:solidFill>
                  <a:srgbClr val="0070C0"/>
                </a:solidFill>
              </a:rPr>
              <a:t/>
            </a:r>
            <a:br>
              <a:rPr lang="pt-BR" sz="2000" dirty="0" smtClean="0">
                <a:solidFill>
                  <a:srgbClr val="0070C0"/>
                </a:solidFill>
              </a:rPr>
            </a:br>
            <a:endParaRPr lang="pt-BR" sz="1600" dirty="0" smtClean="0">
              <a:solidFill>
                <a:srgbClr val="0070C0"/>
              </a:solidFill>
            </a:endParaRPr>
          </a:p>
        </p:txBody>
      </p:sp>
      <p:sp>
        <p:nvSpPr>
          <p:cNvPr id="3076" name="CaixaDeTexto 6"/>
          <p:cNvSpPr txBox="1">
            <a:spLocks noChangeArrowheads="1"/>
          </p:cNvSpPr>
          <p:nvPr/>
        </p:nvSpPr>
        <p:spPr bwMode="auto">
          <a:xfrm>
            <a:off x="683419" y="917111"/>
            <a:ext cx="78486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endParaRPr lang="pt-BR" dirty="0" smtClean="0">
              <a:solidFill>
                <a:srgbClr val="0070C0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dirty="0" smtClean="0">
                <a:solidFill>
                  <a:srgbClr val="0070C0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Previsão de Investimento para obras </a:t>
            </a:r>
            <a:r>
              <a:rPr lang="pt-BR" dirty="0">
                <a:solidFill>
                  <a:schemeClr val="tx1"/>
                </a:solidFill>
              </a:rPr>
              <a:t>no </a:t>
            </a:r>
            <a:r>
              <a:rPr lang="pt-BR" b="1" dirty="0">
                <a:solidFill>
                  <a:schemeClr val="tx1"/>
                </a:solidFill>
              </a:rPr>
              <a:t>Parque das Flores 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no valor de R$ 4.913.372,00 </a:t>
            </a:r>
          </a:p>
          <a:p>
            <a:pPr algn="just">
              <a:buFont typeface="Arial" charset="0"/>
              <a:buChar char="•"/>
            </a:pPr>
            <a:endParaRPr lang="pt-BR" dirty="0" smtClean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dirty="0" smtClean="0">
                <a:solidFill>
                  <a:schemeClr val="tx1"/>
                </a:solidFill>
              </a:rPr>
              <a:t> Regularização de débitos pendentes de água e energia elétrica dos empreendimentos do Programa Locação Social </a:t>
            </a:r>
          </a:p>
          <a:p>
            <a:pPr algn="just">
              <a:buFont typeface="Arial" charset="0"/>
              <a:buChar char="•"/>
            </a:pPr>
            <a:endParaRPr lang="pt-BR" dirty="0" smtClean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dirty="0" smtClean="0">
                <a:solidFill>
                  <a:schemeClr val="tx1"/>
                </a:solidFill>
              </a:rPr>
              <a:t> Liberação </a:t>
            </a:r>
            <a:r>
              <a:rPr lang="pt-BR" dirty="0">
                <a:solidFill>
                  <a:schemeClr val="tx1"/>
                </a:solidFill>
              </a:rPr>
              <a:t>de </a:t>
            </a:r>
            <a:r>
              <a:rPr lang="pt-BR" b="1" dirty="0" smtClean="0">
                <a:solidFill>
                  <a:schemeClr val="tx1"/>
                </a:solidFill>
              </a:rPr>
              <a:t>R$ 12.000.000,00 </a:t>
            </a:r>
            <a:r>
              <a:rPr lang="pt-BR" dirty="0">
                <a:solidFill>
                  <a:schemeClr val="tx1"/>
                </a:solidFill>
              </a:rPr>
              <a:t>para contratação de obras em empreendimentos do </a:t>
            </a:r>
            <a:r>
              <a:rPr lang="pt-BR" dirty="0" smtClean="0">
                <a:solidFill>
                  <a:schemeClr val="tx1"/>
                </a:solidFill>
              </a:rPr>
              <a:t>Fundo Municipal de Habitação </a:t>
            </a:r>
            <a:r>
              <a:rPr lang="pt-BR" b="1" dirty="0" smtClean="0">
                <a:solidFill>
                  <a:schemeClr val="tx1"/>
                </a:solidFill>
              </a:rPr>
              <a:t>(FMH</a:t>
            </a:r>
            <a:r>
              <a:rPr lang="pt-BR" dirty="0" smtClean="0">
                <a:solidFill>
                  <a:schemeClr val="tx1"/>
                </a:solidFill>
              </a:rPr>
              <a:t>), </a:t>
            </a:r>
            <a:r>
              <a:rPr lang="pt-BR" dirty="0">
                <a:solidFill>
                  <a:schemeClr val="tx1"/>
                </a:solidFill>
              </a:rPr>
              <a:t>com destaque para os AVCBs dos empreendimentos João XXIII, </a:t>
            </a:r>
            <a:r>
              <a:rPr lang="pt-BR" dirty="0" smtClean="0">
                <a:solidFill>
                  <a:schemeClr val="tx1"/>
                </a:solidFill>
              </a:rPr>
              <a:t>Jd. </a:t>
            </a:r>
            <a:r>
              <a:rPr lang="pt-BR" dirty="0">
                <a:solidFill>
                  <a:schemeClr val="tx1"/>
                </a:solidFill>
              </a:rPr>
              <a:t>das Orquídeas, Apuanã, Pq Europa II e a finalização das obras do Casarão do Carmo, que há mais de 10 anos estava pendente de conclusão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pt-BR" dirty="0" smtClean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Atuação junto à SEHAB e SF para viabilização dos pagamentos complementares das desapropriações dos </a:t>
            </a:r>
            <a:r>
              <a:rPr lang="pt-BR" dirty="0" smtClean="0">
                <a:solidFill>
                  <a:schemeClr val="tx1"/>
                </a:solidFill>
              </a:rPr>
              <a:t>empreendimentos </a:t>
            </a:r>
            <a:r>
              <a:rPr lang="pt-BR" dirty="0">
                <a:solidFill>
                  <a:schemeClr val="tx1"/>
                </a:solidFill>
              </a:rPr>
              <a:t>Mauá (aprox. </a:t>
            </a:r>
            <a:r>
              <a:rPr lang="pt-BR" dirty="0" smtClean="0">
                <a:solidFill>
                  <a:schemeClr val="tx1"/>
                </a:solidFill>
              </a:rPr>
              <a:t>R$ 5,5 </a:t>
            </a:r>
            <a:r>
              <a:rPr lang="pt-BR" dirty="0">
                <a:solidFill>
                  <a:schemeClr val="tx1"/>
                </a:solidFill>
              </a:rPr>
              <a:t>milhões) e Forte da Ribeira </a:t>
            </a:r>
            <a:r>
              <a:rPr lang="pt-BR" dirty="0" smtClean="0">
                <a:solidFill>
                  <a:schemeClr val="tx1"/>
                </a:solidFill>
              </a:rPr>
              <a:t>(R$ 390 </a:t>
            </a:r>
            <a:r>
              <a:rPr lang="pt-BR" dirty="0">
                <a:solidFill>
                  <a:schemeClr val="tx1"/>
                </a:solidFill>
              </a:rPr>
              <a:t>mil) com recursos d</a:t>
            </a:r>
            <a:r>
              <a:rPr lang="pt-BR" sz="1800" dirty="0">
                <a:solidFill>
                  <a:schemeClr val="tx1"/>
                </a:solidFill>
              </a:rPr>
              <a:t>o FUNDURB.</a:t>
            </a:r>
          </a:p>
          <a:p>
            <a:pPr algn="just">
              <a:buFont typeface="Arial" charset="0"/>
              <a:buChar char="•"/>
            </a:pPr>
            <a:endParaRPr lang="pt-BR" dirty="0">
              <a:solidFill>
                <a:srgbClr val="0070C0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007269" y="4649764"/>
          <a:ext cx="7236803" cy="1578674"/>
        </p:xfrm>
        <a:graphic>
          <a:graphicData uri="http://schemas.openxmlformats.org/drawingml/2006/table">
            <a:tbl>
              <a:tblPr/>
              <a:tblGrid>
                <a:gridCol w="4752529"/>
                <a:gridCol w="1242044"/>
                <a:gridCol w="1242230"/>
              </a:tblGrid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PROJETOS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LIBERADOS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EMPENHADOS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COHAB – Regularização Fundiária (Serviços Cartorários e Convênio Pq. das Flores)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6.315.080,16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6.025.546,71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COHAB- Obras e Serviços Técnicos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26.428.644,18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11.208.644,18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FMH - Regularização Fundiária (Serviços Cartorários)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1.556.521,46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1.194.467,40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FMH – Obras e Serviços Técnicos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17.437.985,00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14.327.489,58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TOTAIS</a:t>
                      </a:r>
                      <a:endParaRPr lang="pt-B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51.738.230,80</a:t>
                      </a:r>
                      <a:endParaRPr lang="pt-BR" sz="1200" b="1" kern="12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32.756.147,87</a:t>
                      </a:r>
                      <a:endParaRPr lang="pt-BR" sz="1200" b="1" kern="12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CaixaDeTexto 6"/>
          <p:cNvSpPr txBox="1">
            <a:spLocks noChangeArrowheads="1"/>
          </p:cNvSpPr>
          <p:nvPr/>
        </p:nvSpPr>
        <p:spPr bwMode="auto">
          <a:xfrm>
            <a:off x="683419" y="1348910"/>
            <a:ext cx="7848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rgbClr val="0070C0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Atualização das prestações de contas do FMH para atualização ao CMH, que estavam com quase um ano de atraso e hoje estão em dia;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 Liberação orçamentária de R$ 1.520.000,00 junto à SF para regularizar pagamentos de serviços prestados pela PRODAM que se encontravam pendentes desde 2013, gerando apontamentos do TCMSP nas duas empresas;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 Apoio à Gerência de Contabilidade na liberação de recursos da ordem de $5.076.000,00 para viabilizar a adesão da companhia ao PERT – Programa Especial de Regularização Tributária do Governo Federal, para solução de débitos tributários que estavam em lide desde 1999.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 Liberação </a:t>
            </a:r>
            <a:r>
              <a:rPr lang="pt-BR" sz="1800" b="1" dirty="0">
                <a:solidFill>
                  <a:schemeClr val="tx1"/>
                </a:solidFill>
              </a:rPr>
              <a:t>orçamentária de R$ 18,5 milhões </a:t>
            </a:r>
            <a:r>
              <a:rPr lang="pt-BR" sz="1800" dirty="0">
                <a:solidFill>
                  <a:schemeClr val="tx1"/>
                </a:solidFill>
              </a:rPr>
              <a:t>para regularização das remunerações do FMH devidas à COHAB, de 2012 a 2016, o que gerará fluxo de caixa para a COHAB no decorrer de 2018 e eliminará apontamentos do TCMSP constantes no RAF/2016.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3569470" y="495758"/>
            <a:ext cx="177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b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</a:br>
            <a:endParaRPr lang="pt-BR" sz="2400" b="1" dirty="0">
              <a:solidFill>
                <a:srgbClr val="1E0FD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/>
          <a:srcRect r="3093"/>
          <a:stretch>
            <a:fillRect/>
          </a:stretch>
        </p:blipFill>
        <p:spPr bwMode="auto">
          <a:xfrm>
            <a:off x="1763316" y="908050"/>
            <a:ext cx="55626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316" y="3843338"/>
            <a:ext cx="5475684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404215" y="242366"/>
            <a:ext cx="177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b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</a:br>
            <a:endParaRPr lang="pt-BR" sz="2400" b="1" dirty="0">
              <a:solidFill>
                <a:srgbClr val="1E0FD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CaixaDeTexto 6"/>
          <p:cNvSpPr txBox="1">
            <a:spLocks noChangeArrowheads="1"/>
          </p:cNvSpPr>
          <p:nvPr/>
        </p:nvSpPr>
        <p:spPr bwMode="auto">
          <a:xfrm>
            <a:off x="584267" y="1690444"/>
            <a:ext cx="7848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rgbClr val="0070C0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Renegociação da execução fiscal da COFINS, reduzindo a dívida de mais de R$ 26 milhões, pendente desde 1999, para pouco mais de R$ 13 milhões</a:t>
            </a:r>
            <a:r>
              <a:rPr lang="pt-BR" sz="18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 </a:t>
            </a:r>
          </a:p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 Redução do débito de PIS no valor aproximadamente R$ 5,4 milhões para menos de R$ 250 mil através de fornecimento de pareceres e documentos contábeis para subsidiar o jurídico nas ações de execução fiscal</a:t>
            </a:r>
            <a:r>
              <a:rPr lang="pt-BR" sz="18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buFont typeface="Arial" charset="0"/>
              <a:buChar char="•"/>
            </a:pPr>
            <a:r>
              <a:rPr lang="pt-BR" sz="1800" dirty="0">
                <a:solidFill>
                  <a:schemeClr val="tx1"/>
                </a:solidFill>
              </a:rPr>
              <a:t> Assinatura do contrato para cessão dos direitos de exploração da folha de pagamento pela CEF, </a:t>
            </a:r>
            <a:r>
              <a:rPr lang="pt-BR" sz="1800" b="1" dirty="0">
                <a:solidFill>
                  <a:schemeClr val="tx1"/>
                </a:solidFill>
              </a:rPr>
              <a:t>trazendo quase R$ 1 milhão em recursos para a Companhia.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73208" y="594147"/>
            <a:ext cx="21482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r>
              <a:rPr lang="pt-BR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084103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683419" y="1248862"/>
          <a:ext cx="7777014" cy="4285512"/>
        </p:xfrm>
        <a:graphic>
          <a:graphicData uri="http://schemas.openxmlformats.org/drawingml/2006/table">
            <a:tbl>
              <a:tblPr/>
              <a:tblGrid>
                <a:gridCol w="6672587"/>
                <a:gridCol w="1104427"/>
              </a:tblGrid>
              <a:tr h="4315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Quant.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912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Recomercialização de imóveis com 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ocupantes (com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documentos)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após 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rescisão contratual com os mutuários originais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304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Termos de Adesão ao P-1000 transformados em contratos de 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financiamento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385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Contratos, com direito a FCVS, validados (aceitos) pela CEF, prontos para serem novados</a:t>
                      </a:r>
                      <a:endParaRPr lang="pt-BR" sz="18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9.054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4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Contratos, com direito a FCVS, revisados por terem sido negativados (não aceitos) pela CEF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3.196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Vistorias de imóveis para conferência do ocupante visando regularização da ocupação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Termos de Quitação emitidos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7.602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Contratos liquidados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antecipadamente, e amortizações, com utilização do FGTS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1.012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668621" y="363555"/>
            <a:ext cx="24677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r>
              <a:rPr lang="pt-BR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1E0FD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106137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683419" y="1557339"/>
          <a:ext cx="7777014" cy="4513494"/>
        </p:xfrm>
        <a:graphic>
          <a:graphicData uri="http://schemas.openxmlformats.org/drawingml/2006/table">
            <a:tbl>
              <a:tblPr/>
              <a:tblGrid>
                <a:gridCol w="6672587"/>
                <a:gridCol w="1104427"/>
              </a:tblGrid>
              <a:tr h="8056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MEDIAÇÃO</a:t>
                      </a:r>
                      <a:r>
                        <a:rPr lang="pt-BR" sz="1600" b="1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JUDICIAL – PARCERIA  CEJUSC – RENOGOCIAÇÃO DE DÍVIDAS </a:t>
                      </a:r>
                      <a:endParaRPr lang="pt-BR" sz="1600" b="1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18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Quant.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9558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b="0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CEJUSC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Municipal e CEJUSC Itaquera  - 22 Eventos de Mediação em 2017</a:t>
                      </a:r>
                    </a:p>
                    <a:p>
                      <a:pPr marL="0" algn="l" defTabSz="914400" rtl="0" eaLnBrk="1" latinLnBrk="0" hangingPunct="1"/>
                      <a:endParaRPr lang="pt-BR" sz="18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800" b="0" i="0" u="none" strike="noStrike" kern="1200" dirty="0" smtClean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4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Acordo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firmados 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839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Resolução Administrativa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pt-BR" sz="1800" b="0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215</a:t>
                      </a:r>
                      <a:endParaRPr lang="pt-BR" sz="1800" b="0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59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22 Mutirões de Negociação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nos Conjuntos Habitacionais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u="none" strike="noStrike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Rescisão  </a:t>
                      </a:r>
                      <a:r>
                        <a:rPr lang="pt-BR" sz="18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de contrato declarada por via judicial transitada em julgado e encaminhada à GEGRE para regularização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contratual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0" i="0" u="none" strike="noStrike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668621" y="363555"/>
            <a:ext cx="24677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>Financeiro</a:t>
            </a:r>
            <a:r>
              <a:rPr lang="pt-BR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i="1" dirty="0" smtClean="0">
                <a:solidFill>
                  <a:srgbClr val="1E0FDF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1E0FD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8106137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498295" y="1400308"/>
          <a:ext cx="6154756" cy="574542"/>
        </p:xfrm>
        <a:graphic>
          <a:graphicData uri="http://schemas.openxmlformats.org/drawingml/2006/table">
            <a:tbl>
              <a:tblPr/>
              <a:tblGrid>
                <a:gridCol w="2291395"/>
                <a:gridCol w="614175"/>
                <a:gridCol w="1141054"/>
                <a:gridCol w="2108132"/>
              </a:tblGrid>
              <a:tr h="371149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354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1517937" y="2153426"/>
          <a:ext cx="6125379" cy="4342782"/>
        </p:xfrm>
        <a:graphic>
          <a:graphicData uri="http://schemas.openxmlformats.org/drawingml/2006/table">
            <a:tbl>
              <a:tblPr/>
              <a:tblGrid>
                <a:gridCol w="370076"/>
                <a:gridCol w="1906510"/>
                <a:gridCol w="611860"/>
                <a:gridCol w="1136750"/>
                <a:gridCol w="2100183"/>
              </a:tblGrid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EIRAS GARCIA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CAMBUCI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ESTRELA GUIA - Q.18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COND. GASPAR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LAPA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915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ESTRELA GUIA - Q.20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 LOTE 02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 PARQUE CONTINENTAL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LAPA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ESTRELA GUIA - Q.22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LAPA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HELIÓPOLIS</a:t>
                      </a:r>
                      <a:b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COMANDANTE TAYLOR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421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VILA PRUDENTE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HELIÓPOLIS 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420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HELIÓPOLIS K - ROCINHA 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Lote 01 Q69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5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HELIÓPOLIS LAGOA - GLEBA K  - Q.09 - L.02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698" marR="4069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18004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79510" y="411802"/>
            <a:ext cx="580598" cy="73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25419" y="859481"/>
            <a:ext cx="733723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800" b="1" i="1" dirty="0" smtClean="0">
                <a:solidFill>
                  <a:schemeClr val="tx1"/>
                </a:solidFill>
              </a:rPr>
              <a:t>                          </a:t>
            </a:r>
            <a:r>
              <a:rPr lang="pt-BR" sz="1800" b="1" i="1" dirty="0" smtClean="0">
                <a:solidFill>
                  <a:srgbClr val="1E0FDF"/>
                </a:solidFill>
              </a:rPr>
              <a:t>Ações Judiciais – Obtenção de Créditos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pt-BR" altLang="zh-CN" sz="1600" b="1" i="1" u="sng" strike="noStrike" cap="none" normalizeH="0" baseline="0" dirty="0" smtClean="0">
              <a:ln>
                <a:noFill/>
              </a:ln>
              <a:solidFill>
                <a:srgbClr val="0D029E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Diversas ações judiciais são acompanhadas pela</a:t>
            </a:r>
            <a:r>
              <a:rPr kumimoji="0" lang="pt-BR" altLang="zh-C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Área </a:t>
            </a:r>
            <a:r>
              <a:rPr kumimoji="0" lang="pt-BR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Jurídica da COHAB-SP. A Companhia é parte em diversas ações que vão </a:t>
            </a:r>
            <a:r>
              <a:rPr kumimoji="0" lang="pt-BR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gerar expressivos créditos </a:t>
            </a:r>
            <a:r>
              <a:rPr kumimoji="0" lang="pt-BR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seu favor. Tais ações se referem às desapropriações propostas em face da COHAB-SP, bem como as ações de indenização por apossamento, indenizatórias e execução de título extrajudicial propostas contra terceiros.</a:t>
            </a:r>
            <a:endParaRPr kumimoji="0" lang="pt-BR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1078908" y="2870871"/>
          <a:ext cx="7018490" cy="741680"/>
        </p:xfrm>
        <a:graphic>
          <a:graphicData uri="http://schemas.openxmlformats.org/drawingml/2006/table">
            <a:tbl>
              <a:tblPr/>
              <a:tblGrid>
                <a:gridCol w="3939522"/>
                <a:gridCol w="3078968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Decisão Definitiva – Crédito já constituído 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R$ 589.521.321,83 *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Decisão Provisória – Possibilidade de Crédito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   R$ 1.229.055.059,76 **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ECE"/>
                    </a:solidFill>
                  </a:tcPr>
                </a:tc>
              </a:tr>
            </a:tbl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1079643" y="3745729"/>
            <a:ext cx="5355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*   Sendo R$   443.438.560,00 já em Precatório.</a:t>
            </a:r>
          </a:p>
          <a:p>
            <a:r>
              <a:rPr lang="pt-BR" sz="1200" dirty="0" smtClean="0"/>
              <a:t>** Sendo R$ 1.177.719.182,67 com decisão já reconhecida em 2ª Instância</a:t>
            </a:r>
            <a:r>
              <a:rPr lang="pt-BR" dirty="0" smtClean="0"/>
              <a:t>.</a:t>
            </a:r>
          </a:p>
          <a:p>
            <a:r>
              <a:rPr lang="pt-BR" dirty="0" smtClean="0"/>
              <a:t> </a:t>
            </a:r>
          </a:p>
          <a:p>
            <a:endParaRPr lang="pt-BR" dirty="0"/>
          </a:p>
        </p:txBody>
      </p:sp>
      <p:graphicFrame>
        <p:nvGraphicFramePr>
          <p:cNvPr id="26" name="Tabela 25"/>
          <p:cNvGraphicFramePr>
            <a:graphicFrameLocks noGrp="1"/>
          </p:cNvGraphicFramePr>
          <p:nvPr/>
        </p:nvGraphicFramePr>
        <p:xfrm>
          <a:off x="1156771" y="4446302"/>
          <a:ext cx="6984694" cy="741680"/>
        </p:xfrm>
        <a:graphic>
          <a:graphicData uri="http://schemas.openxmlformats.org/drawingml/2006/table">
            <a:tbl>
              <a:tblPr/>
              <a:tblGrid>
                <a:gridCol w="3920552"/>
                <a:gridCol w="3064142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        Valores Depositados Judicialmente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Garamond"/>
                          <a:ea typeface="Times New Roman"/>
                          <a:cs typeface="Arial"/>
                        </a:rPr>
                        <a:t>R$ 10.316.641,33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3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Garamond"/>
                          <a:ea typeface="Times New Roman"/>
                          <a:cs typeface="Arial"/>
                        </a:rPr>
                        <a:t>         Total de Valores envolvidos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Garamond"/>
                          <a:ea typeface="Times New Roman"/>
                          <a:cs typeface="Arial"/>
                        </a:rPr>
                        <a:t>R$ 1.818.576.381,59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ECE"/>
                    </a:solidFill>
                  </a:tcPr>
                </a:tc>
              </a:tr>
            </a:tbl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1079652" y="5299110"/>
            <a:ext cx="707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(</a:t>
            </a:r>
            <a:r>
              <a:rPr lang="pt-BR" sz="1200" b="1" dirty="0" smtClean="0"/>
              <a:t>Um bilhão, oitocentos e dezoito milhões, quinhentos e setenta e seis mil, trezentos e oitenta e um reais e cinquenta e nove centavos)</a:t>
            </a:r>
            <a:endParaRPr lang="pt-BR" sz="1200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18004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79510" y="411802"/>
            <a:ext cx="580598" cy="73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1727" y="4600181"/>
            <a:ext cx="819338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BR" sz="1800" b="1" i="1" dirty="0" smtClean="0">
              <a:solidFill>
                <a:srgbClr val="0D029E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BR" sz="1800" b="1" i="1" dirty="0" smtClean="0">
              <a:solidFill>
                <a:srgbClr val="0D029E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BR" sz="1800" b="1" i="1" dirty="0" smtClean="0">
              <a:solidFill>
                <a:srgbClr val="0D029E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000" i="1" dirty="0" smtClean="0">
                <a:solidFill>
                  <a:schemeClr val="tx1"/>
                </a:solidFill>
              </a:rPr>
              <a:t>Assinatura do Compromisso de Desenvolvimento Institucional – CDI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000" i="1" dirty="0" smtClean="0">
                <a:solidFill>
                  <a:schemeClr val="tx1"/>
                </a:solidFill>
              </a:rPr>
              <a:t>Monitoramento contínuo de metas </a:t>
            </a:r>
            <a:endParaRPr lang="pt-BR" sz="2000" i="1" dirty="0" smtClean="0">
              <a:solidFill>
                <a:schemeClr val="tx1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pt-BR" altLang="zh-CN" sz="1600" b="1" i="1" u="sng" strike="noStrike" cap="none" normalizeH="0" baseline="0" dirty="0" smtClean="0">
              <a:ln>
                <a:noFill/>
              </a:ln>
              <a:solidFill>
                <a:srgbClr val="0D029E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52674" y="506994"/>
            <a:ext cx="73604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1E0FDF"/>
                </a:solidFill>
              </a:rPr>
              <a:t>Lei Federal nº 13.303/16 </a:t>
            </a:r>
            <a:endParaRPr lang="pt-BR" sz="2400" dirty="0" smtClean="0">
              <a:solidFill>
                <a:srgbClr val="1E0FDF"/>
              </a:solidFill>
            </a:endParaRPr>
          </a:p>
          <a:p>
            <a:pPr algn="ctr"/>
            <a:endParaRPr lang="pt-BR" sz="2400" dirty="0" smtClean="0"/>
          </a:p>
          <a:p>
            <a:pPr algn="just"/>
            <a:r>
              <a:rPr lang="pt-BR" sz="2400" dirty="0" smtClean="0"/>
              <a:t>155ª </a:t>
            </a:r>
            <a:r>
              <a:rPr lang="pt-BR" sz="2400" dirty="0" smtClean="0"/>
              <a:t>Assembleia Geral Extraordinária do dia 08/03/2018, foi aprovada a consolidação das alterações do Estatuto Social da COHAB-SP, com as adaptações decorrentes da Lei nº 13.303/16 (Lei das Estatais), com os novos e importantes instrumentos de governança corporativa para as sociedades de economia mista, inclusive </a:t>
            </a:r>
            <a:r>
              <a:rPr lang="pt-BR" sz="2400" dirty="0" smtClean="0"/>
              <a:t>com: Comitê de Auditoria Estatutário, </a:t>
            </a:r>
            <a:r>
              <a:rPr lang="pt-BR" sz="2400" dirty="0" err="1" smtClean="0"/>
              <a:t>Compliance</a:t>
            </a:r>
            <a:r>
              <a:rPr lang="pt-BR" sz="2400" dirty="0" smtClean="0"/>
              <a:t>, Auditoria Interna e  Controles Internos.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" y="18004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" y="1286600"/>
            <a:ext cx="9144000" cy="38759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4400" b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1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1" u="none" strike="noStrike" kern="0" cap="none" spc="0" normalizeH="0" baseline="0" noProof="0" dirty="0" smtClean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i="1" dirty="0" smtClean="0">
                <a:solidFill>
                  <a:srgbClr val="0D029E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pt-BR" sz="3200" b="1" i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4400" b="1" dirty="0" smtClean="0">
              <a:solidFill>
                <a:srgbClr val="0D029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3374455" y="1315196"/>
            <a:ext cx="2023931" cy="255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798282" y="5122866"/>
            <a:ext cx="3690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www.cohab.sp.gov.br</a:t>
            </a:r>
            <a:endParaRPr lang="pt-BR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31346" y="1848695"/>
          <a:ext cx="6125378" cy="4232616"/>
        </p:xfrm>
        <a:graphic>
          <a:graphicData uri="http://schemas.openxmlformats.org/drawingml/2006/table">
            <a:tbl>
              <a:tblPr/>
              <a:tblGrid>
                <a:gridCol w="370076"/>
                <a:gridCol w="1906509"/>
                <a:gridCol w="611860"/>
                <a:gridCol w="1136751"/>
                <a:gridCol w="2100182"/>
              </a:tblGrid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HELIÓPOLIS N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749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IMOROTY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IRMÃ LUCINDA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CIDADE TIRADENTES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ITAPEVI VI - C.H. TANCREDO NEVES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178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RMSP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ITAQUERA I-A/PADRE JOSÉ DE ANCHIETA - ÁREA RESERVADA A-8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ITAQUERA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CELESTE 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CELESTE II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0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JARDIM CELESTE IV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IPIRANGA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874" marR="40874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524000" y="1380530"/>
          <a:ext cx="6132724" cy="571500"/>
        </p:xfrm>
        <a:graphic>
          <a:graphicData uri="http://schemas.openxmlformats.org/drawingml/2006/table">
            <a:tbl>
              <a:tblPr/>
              <a:tblGrid>
                <a:gridCol w="2283193"/>
                <a:gridCol w="611976"/>
                <a:gridCol w="1136969"/>
                <a:gridCol w="2100586"/>
              </a:tblGrid>
              <a:tr h="368042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02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02924" y="323267"/>
            <a:ext cx="883442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Regularização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rgbClr val="0D029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Fundiária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D029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3" t="14391" r="39403" b="28516"/>
          <a:stretch>
            <a:fillRect/>
          </a:stretch>
        </p:blipFill>
        <p:spPr bwMode="auto">
          <a:xfrm>
            <a:off x="7951899" y="210207"/>
            <a:ext cx="517957" cy="7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31345" y="1892765"/>
          <a:ext cx="6136395" cy="4651261"/>
        </p:xfrm>
        <a:graphic>
          <a:graphicData uri="http://schemas.openxmlformats.org/drawingml/2006/table">
            <a:tbl>
              <a:tblPr/>
              <a:tblGrid>
                <a:gridCol w="370743"/>
                <a:gridCol w="1909937"/>
                <a:gridCol w="612960"/>
                <a:gridCol w="1138795"/>
                <a:gridCol w="2103960"/>
              </a:tblGrid>
              <a:tr h="5739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IMPERADOR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380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SACOMÃ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LALLO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IV CENTENÁRIO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200*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CIDADE DUTRA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MIRIAM II/III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ACP referente ao Jd </a:t>
                      </a:r>
                      <a:r>
                        <a:rPr lang="pt-BR" sz="900" b="1" dirty="0" smtClean="0">
                          <a:latin typeface="Calibri"/>
                          <a:ea typeface="Times New Roman"/>
                          <a:cs typeface="Times New Roman"/>
                        </a:rPr>
                        <a:t>Miriam </a:t>
                      </a: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I e II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GUAIANASES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NÉLIA 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ITAIM PAULISTA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37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PALMARES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Rua Manoel Vieira da Luz com Rua Filhos da Terra - Piqueri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174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JAÇANÃ - TREMEMBÉ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37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PIRATININGA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PRIMEIRO DE MAIO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PROJETO VIDA - OSASCO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RMSP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REGULARIZADO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377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SÃO PAULO - L.17 - Q.6A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JUSCELINO KUBTSCHEK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GUAINASES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8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JARDIM SÃO PAULO - L.21 - Q.1A</a:t>
                      </a:r>
                      <a:b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900" b="1" dirty="0">
                          <a:latin typeface="Calibri"/>
                          <a:ea typeface="Times New Roman"/>
                          <a:cs typeface="Times New Roman"/>
                        </a:rPr>
                        <a:t>JUSCELINO KUBTSCHEK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GUAINASES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Times New Roman"/>
                          <a:cs typeface="Times New Roman"/>
                        </a:rPr>
                        <a:t>EM REGULARIZAÇÃO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0352" marR="40352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535017" y="1325445"/>
          <a:ext cx="6132724" cy="571500"/>
        </p:xfrm>
        <a:graphic>
          <a:graphicData uri="http://schemas.openxmlformats.org/drawingml/2006/table">
            <a:tbl>
              <a:tblPr/>
              <a:tblGrid>
                <a:gridCol w="2283193"/>
                <a:gridCol w="611976"/>
                <a:gridCol w="1136969"/>
                <a:gridCol w="2100586"/>
              </a:tblGrid>
              <a:tr h="368042">
                <a:tc grid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EMPREENDIMENTOS META 2017 – STATUS DE REGULARIZAÇÃO</a:t>
                      </a:r>
                      <a:br>
                        <a:rPr lang="pt-B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</a:br>
                      <a:r>
                        <a:rPr lang="pt-BR" sz="10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META 30 PMSP - LINHA DE AÇÃO 44.2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02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Empreendimento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latin typeface="Calibri"/>
                          <a:ea typeface="Times New Roman"/>
                          <a:cs typeface="Arial"/>
                        </a:rPr>
                        <a:t>UH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Prefeitura Regional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latin typeface="Calibri"/>
                          <a:ea typeface="Times New Roman"/>
                          <a:cs typeface="Arial"/>
                        </a:rPr>
                        <a:t>Estimativa</a:t>
                      </a:r>
                      <a:endParaRPr lang="pt-BR" sz="1000" dirty="0">
                        <a:latin typeface="Tahoma"/>
                        <a:ea typeface="MS Mincho"/>
                        <a:cs typeface="Times New Roman"/>
                      </a:endParaRPr>
                    </a:p>
                  </a:txBody>
                  <a:tcPr marL="42938" marR="42938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3447</Words>
  <Application>Microsoft Office PowerPoint</Application>
  <PresentationFormat>Apresentação na tela (4:3)</PresentationFormat>
  <Paragraphs>1130</Paragraphs>
  <Slides>72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4" baseType="lpstr">
      <vt:lpstr>Arial</vt:lpstr>
      <vt:lpstr>Calibri</vt:lpstr>
      <vt:lpstr>Times New Roman</vt:lpstr>
      <vt:lpstr>Tahoma</vt:lpstr>
      <vt:lpstr>MS Mincho</vt:lpstr>
      <vt:lpstr>Wingdings</vt:lpstr>
      <vt:lpstr>Calibri Light</vt:lpstr>
      <vt:lpstr>ＭＳ Ｐゴシック</vt:lpstr>
      <vt:lpstr>Microsoft YaHei UI</vt:lpstr>
      <vt:lpstr>Open Sans</vt:lpstr>
      <vt:lpstr>Garamond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Patrimônio</vt:lpstr>
      <vt:lpstr>Patrimônio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Portal do Síndico </vt:lpstr>
      <vt:lpstr>Portal das Entidades Sociais 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 Financeiro  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renata.soares</cp:lastModifiedBy>
  <cp:revision>125</cp:revision>
  <dcterms:modified xsi:type="dcterms:W3CDTF">2018-04-03T21:39:15Z</dcterms:modified>
</cp:coreProperties>
</file>