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AC19-DE9C-461C-9AFA-96529582067B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94B-0D41-4EF8-AE01-E0A6C39D96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73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AC19-DE9C-461C-9AFA-96529582067B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94B-0D41-4EF8-AE01-E0A6C39D96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22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AC19-DE9C-461C-9AFA-96529582067B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94B-0D41-4EF8-AE01-E0A6C39D96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17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AC19-DE9C-461C-9AFA-96529582067B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94B-0D41-4EF8-AE01-E0A6C39D96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377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AC19-DE9C-461C-9AFA-96529582067B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94B-0D41-4EF8-AE01-E0A6C39D96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7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AC19-DE9C-461C-9AFA-96529582067B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94B-0D41-4EF8-AE01-E0A6C39D96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881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AC19-DE9C-461C-9AFA-96529582067B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94B-0D41-4EF8-AE01-E0A6C39D96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36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AC19-DE9C-461C-9AFA-96529582067B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94B-0D41-4EF8-AE01-E0A6C39D96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19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AC19-DE9C-461C-9AFA-96529582067B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94B-0D41-4EF8-AE01-E0A6C39D96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68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AC19-DE9C-461C-9AFA-96529582067B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94B-0D41-4EF8-AE01-E0A6C39D96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14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AC19-DE9C-461C-9AFA-96529582067B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94B-0D41-4EF8-AE01-E0A6C39D96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50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7AC19-DE9C-461C-9AFA-96529582067B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FA94B-0D41-4EF8-AE01-E0A6C39D96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0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pt-BR" dirty="0" smtClean="0"/>
              <a:t>Subcomissão para tratar da COHAB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6512768" cy="2448272"/>
          </a:xfrm>
        </p:spPr>
        <p:txBody>
          <a:bodyPr>
            <a:noAutofit/>
          </a:bodyPr>
          <a:lstStyle/>
          <a:p>
            <a:r>
              <a:rPr lang="pt-BR" sz="2000" dirty="0" smtClean="0"/>
              <a:t>Comissão de Finanças e Orçamento</a:t>
            </a:r>
          </a:p>
          <a:p>
            <a:r>
              <a:rPr lang="pt-BR" sz="2000" dirty="0" smtClean="0"/>
              <a:t>Constituição:</a:t>
            </a:r>
          </a:p>
          <a:p>
            <a:r>
              <a:rPr lang="pt-BR" sz="2000" dirty="0" smtClean="0"/>
              <a:t>Ricardo Nunes – MDB (proponente)</a:t>
            </a:r>
          </a:p>
          <a:p>
            <a:r>
              <a:rPr lang="pt-BR" sz="2000" dirty="0" smtClean="0"/>
              <a:t>Soninha Francine – PPS (presidente)</a:t>
            </a:r>
          </a:p>
          <a:p>
            <a:r>
              <a:rPr lang="pt-BR" sz="2000" dirty="0" smtClean="0"/>
              <a:t>Isac Felix – PR (relator)</a:t>
            </a:r>
            <a:br>
              <a:rPr lang="pt-BR" sz="2000" dirty="0" smtClean="0"/>
            </a:br>
            <a:r>
              <a:rPr lang="pt-BR" sz="2000" dirty="0" err="1" smtClean="0"/>
              <a:t>Atilio</a:t>
            </a:r>
            <a:r>
              <a:rPr lang="pt-BR" sz="2000" dirty="0" smtClean="0"/>
              <a:t> Francisco (PRB)</a:t>
            </a:r>
          </a:p>
          <a:p>
            <a:r>
              <a:rPr lang="pt-BR" sz="2000" dirty="0" smtClean="0"/>
              <a:t>Rodrigo Goulart (PSD)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6483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pt-BR" sz="1800" dirty="0" smtClean="0"/>
              <a:t>31/05/2017:</a:t>
            </a:r>
          </a:p>
          <a:p>
            <a:endParaRPr lang="pt-BR" sz="1800" dirty="0"/>
          </a:p>
          <a:p>
            <a:pPr marL="0" indent="0">
              <a:lnSpc>
                <a:spcPct val="170000"/>
              </a:lnSpc>
              <a:buNone/>
            </a:pPr>
            <a:r>
              <a:rPr lang="pt-BR" sz="1800" dirty="0" smtClean="0"/>
              <a:t>O </a:t>
            </a:r>
            <a:r>
              <a:rPr lang="pt-BR" sz="1800" dirty="0"/>
              <a:t>Tribunal de Contas do </a:t>
            </a:r>
            <a:r>
              <a:rPr lang="pt-BR" sz="1800" dirty="0" smtClean="0"/>
              <a:t>Município, em decisão unânime, </a:t>
            </a:r>
            <a:r>
              <a:rPr lang="pt-BR" sz="1800" dirty="0"/>
              <a:t>fez 60 determinações à COHAB </a:t>
            </a:r>
            <a:r>
              <a:rPr lang="pt-BR" sz="1800" dirty="0" smtClean="0"/>
              <a:t>(ref. </a:t>
            </a:r>
            <a:r>
              <a:rPr lang="pt-BR" sz="1800" dirty="0"/>
              <a:t>às contas de </a:t>
            </a:r>
            <a:r>
              <a:rPr lang="pt-BR" sz="1800" b="1" dirty="0"/>
              <a:t>2007 e </a:t>
            </a:r>
            <a:r>
              <a:rPr lang="pt-BR" sz="1800" b="1" dirty="0" smtClean="0"/>
              <a:t>2008)</a:t>
            </a:r>
            <a:r>
              <a:rPr lang="pt-BR" sz="1800" dirty="0" smtClean="0"/>
              <a:t>. </a:t>
            </a:r>
            <a:r>
              <a:rPr lang="pt-BR" sz="1800" dirty="0"/>
              <a:t>E ordenou a criação de um </a:t>
            </a:r>
            <a:r>
              <a:rPr lang="pt-BR" sz="1800" b="1" dirty="0"/>
              <a:t>Grupo de Trabalho</a:t>
            </a:r>
            <a:r>
              <a:rPr lang="pt-BR" sz="1800" dirty="0"/>
              <a:t> constituído por representantes da </a:t>
            </a:r>
            <a:r>
              <a:rPr lang="pt-BR" sz="1800" b="1" dirty="0"/>
              <a:t>Controladoria Geral do Município</a:t>
            </a:r>
            <a:r>
              <a:rPr lang="pt-BR" sz="1800" dirty="0"/>
              <a:t> e do </a:t>
            </a:r>
            <a:r>
              <a:rPr lang="pt-BR" sz="1800" b="1" dirty="0"/>
              <a:t>Comitê e Acompanhamento da Administração Indireta da Prefeitura de São Paulo – </a:t>
            </a:r>
            <a:r>
              <a:rPr lang="pt-BR" sz="1800" b="1" dirty="0" smtClean="0"/>
              <a:t>CAAI </a:t>
            </a:r>
            <a:r>
              <a:rPr lang="pt-BR" sz="1800" dirty="0" smtClean="0"/>
              <a:t>(com </a:t>
            </a:r>
            <a:r>
              <a:rPr lang="pt-BR" sz="1800" dirty="0"/>
              <a:t>prazo de </a:t>
            </a:r>
            <a:r>
              <a:rPr lang="pt-BR" sz="1800" b="1" dirty="0"/>
              <a:t>seis meses</a:t>
            </a:r>
            <a:r>
              <a:rPr lang="pt-BR" sz="1800" dirty="0"/>
              <a:t> para encaminhar providências levadas a </a:t>
            </a:r>
            <a:r>
              <a:rPr lang="pt-BR" sz="1800" dirty="0" smtClean="0"/>
              <a:t>efeito.</a:t>
            </a:r>
            <a:endParaRPr lang="pt-BR" sz="1800" dirty="0"/>
          </a:p>
          <a:p>
            <a:pPr marL="0" indent="0" algn="ctr">
              <a:buNone/>
            </a:pPr>
            <a:endParaRPr lang="pt-BR" sz="18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800" dirty="0" smtClean="0"/>
              <a:t>“</a:t>
            </a:r>
            <a:r>
              <a:rPr lang="pt-BR" sz="1800" dirty="0"/>
              <a:t>Medidas corretivas e preventivas pertinentes de forma a garantir que as infringências não mais se </a:t>
            </a:r>
            <a:r>
              <a:rPr lang="pt-BR" sz="1800" dirty="0" smtClean="0"/>
              <a:t>repitam </a:t>
            </a:r>
            <a:r>
              <a:rPr lang="pt-BR" sz="1800" dirty="0"/>
              <a:t>nos próximos exercícios” [i.e., 2009 em diante]. 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29791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900" dirty="0" smtClean="0"/>
              <a:t>30/08/2017:</a:t>
            </a:r>
            <a:br>
              <a:rPr lang="pt-BR" sz="1900" dirty="0" smtClean="0"/>
            </a:br>
            <a:r>
              <a:rPr lang="pt-BR" sz="1900" dirty="0" smtClean="0"/>
              <a:t>(Publicada em Diário Oficial no dia 04/10/2017)</a:t>
            </a:r>
          </a:p>
          <a:p>
            <a:pPr marL="0" indent="0">
              <a:buNone/>
            </a:pPr>
            <a:endParaRPr lang="pt-BR" sz="19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t-BR" sz="1900" dirty="0" smtClean="0"/>
              <a:t>- Decisão por unanimidade: acordam, “considerando a ausência de notícia de desvio de recursos ou aplicações estranhas à finalidades da Companhia, em julgar excepcionalmente regulares as contas apresentadas pela Cohab e o FMH”,  e expedem 60 determinações.</a:t>
            </a:r>
            <a:endParaRPr lang="pt-BR" sz="1900" dirty="0"/>
          </a:p>
          <a:p>
            <a:pPr marL="0" indent="0">
              <a:lnSpc>
                <a:spcPct val="170000"/>
              </a:lnSpc>
              <a:buNone/>
            </a:pPr>
            <a:r>
              <a:rPr lang="pt-BR" sz="1900" dirty="0" smtClean="0"/>
              <a:t>- Decisão </a:t>
            </a:r>
            <a:r>
              <a:rPr lang="pt-BR" sz="1900" dirty="0"/>
              <a:t>do TCM por maioria (2 x 1) determina a criação de um “Grupo de Trabalho no âmbito da Administração Municipal, com o objetivo de </a:t>
            </a:r>
            <a:r>
              <a:rPr lang="pt-BR" sz="1900" b="1" dirty="0"/>
              <a:t>estudar as medidas necessárias com vista ao encerramento das atividades da empresa</a:t>
            </a:r>
            <a:r>
              <a:rPr lang="pt-BR" sz="1900" dirty="0"/>
              <a:t>”.  </a:t>
            </a:r>
          </a:p>
          <a:p>
            <a:pPr marL="0" indent="0"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0100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b="1" dirty="0" smtClean="0"/>
              <a:t>Motivos alegados: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t-BR" sz="1900" dirty="0" smtClean="0"/>
              <a:t>- Baixo resultado apresentado pela Companhia (não cumpre sua vocação);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1900" dirty="0" smtClean="0"/>
              <a:t>- Volume de recursos despendido para resultado limitado (desperdício de dinheiro público e ônus para a cidade)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1900" dirty="0" smtClean="0"/>
              <a:t>- Necessidade de reformulação de suas atividades para atender a uma moderna política de inclusão social no plano habitacional;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1900" dirty="0" smtClean="0"/>
              <a:t>- As ações exercidas pela COHAB podem ser incorporadas ao rol de políticas públicas de habitação executadas pela SEHAB, sem prejuízo de suas atribuições atuais, eliminando sobreposição de funções, obrigações e deveres.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435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estudo desta Subcomissão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10544"/>
            <a:ext cx="8229600" cy="4082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000" dirty="0" smtClean="0"/>
              <a:t>Questões para o TCM: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 dirty="0" smtClean="0"/>
              <a:t>O porquê das decisões “extemporâneas” (em 2017, referentes ao exercício de 2007 – 2008 e 2009 – 2012)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 dirty="0" smtClean="0"/>
              <a:t>O porquê do intervalo entre a decisão objeto desta Comissão e a publicação em Diário Oficial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 dirty="0" smtClean="0"/>
              <a:t>Por que se decidiu determinar o estudo com objetivo de encerrar as atividades da empresa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000" dirty="0" smtClean="0"/>
          </a:p>
          <a:p>
            <a:pPr>
              <a:lnSpc>
                <a:spcPct val="150000"/>
              </a:lnSpc>
              <a:buFontTx/>
              <a:buChar char="-"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39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estudo desta Subcomissão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988840"/>
            <a:ext cx="7200800" cy="25922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Questões para a Cohab: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 dirty="0" smtClean="0"/>
              <a:t>Providências tomadas a respeito dos apontamentos do TCM e questionamentos ou recomendações de outros órgãos de controle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 dirty="0" smtClean="0"/>
              <a:t>Medidas não executadas e por que.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6734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estudo desta Subcomissão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988840"/>
            <a:ext cx="7067128" cy="6480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pt-BR" sz="2000" dirty="0" smtClean="0"/>
              <a:t>Apontamentos do TCM anteriores a 2007 e seus resultados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t-BR" sz="2000" i="1" dirty="0" smtClean="0"/>
              <a:t>Determinações relativas aos exercícios de 1998, 1999, 2000, 2001 e 2002 – “Situação atual – não atendida”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i="1" dirty="0" smtClean="0"/>
              <a:t>“Cabe à Cohab adotar as medidas necessárias junto aos órgãos competentes para a mudança da Lei 11.632/94, conforme recomendação transcrita” (Fl. 168)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262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estudo desta Subcomissão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10544"/>
            <a:ext cx="8229600" cy="37227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pt-BR" sz="2000" dirty="0" smtClean="0"/>
              <a:t>Resultados obtidos pelo </a:t>
            </a:r>
            <a:r>
              <a:rPr lang="pt-BR" sz="2000" b="1" dirty="0" smtClean="0"/>
              <a:t>CAAI, Comitê de Acompanhamento da Administração Indireta</a:t>
            </a:r>
            <a:r>
              <a:rPr lang="pt-BR" sz="2000" dirty="0" smtClean="0"/>
              <a:t>, e a Junta Orçamentário-Financeira – JOF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 dirty="0" smtClean="0"/>
              <a:t>(Decreto 53.916 de 2013)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 dirty="0" smtClean="0"/>
              <a:t>Manifestações/pareceres anteriores de Auditoria contratada; do Conselho Fiscal; do Ministério Público; do CMH e outros órgãos de controle.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 dirty="0" smtClean="0"/>
              <a:t>Decreto 58.093 de 20 de fevereiro de 2018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 dirty="0" smtClean="0"/>
              <a:t>Arcabouço legislativo</a:t>
            </a: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70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448</Words>
  <Application>Microsoft Office PowerPoint</Application>
  <PresentationFormat>Apresentação na tela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Subcomissão para tratar da COHAB</vt:lpstr>
      <vt:lpstr>Cronologia</vt:lpstr>
      <vt:lpstr>Cronologia</vt:lpstr>
      <vt:lpstr>Cronologia</vt:lpstr>
      <vt:lpstr>Para estudo desta Subcomissão</vt:lpstr>
      <vt:lpstr>Para estudo desta Subcomissão</vt:lpstr>
      <vt:lpstr>Para estudo desta Subcomissão</vt:lpstr>
      <vt:lpstr>Para estudo desta Subcomissão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Subcomissão para tratar da COHAB</dc:title>
  <dc:creator>Sonia Francine Gaspar Marmo</dc:creator>
  <cp:lastModifiedBy>Sonia Francine Gaspar Marmo</cp:lastModifiedBy>
  <cp:revision>8</cp:revision>
  <dcterms:created xsi:type="dcterms:W3CDTF">2018-03-07T12:37:34Z</dcterms:created>
  <dcterms:modified xsi:type="dcterms:W3CDTF">2018-03-07T13:57:09Z</dcterms:modified>
</cp:coreProperties>
</file>