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9"/>
  </p:notesMasterIdLst>
  <p:handoutMasterIdLst>
    <p:handoutMasterId r:id="rId20"/>
  </p:handoutMasterIdLst>
  <p:sldIdLst>
    <p:sldId id="963" r:id="rId2"/>
    <p:sldId id="964" r:id="rId3"/>
    <p:sldId id="966" r:id="rId4"/>
    <p:sldId id="967" r:id="rId5"/>
    <p:sldId id="969" r:id="rId6"/>
    <p:sldId id="971" r:id="rId7"/>
    <p:sldId id="973" r:id="rId8"/>
    <p:sldId id="976" r:id="rId9"/>
    <p:sldId id="983" r:id="rId10"/>
    <p:sldId id="984" r:id="rId11"/>
    <p:sldId id="985" r:id="rId12"/>
    <p:sldId id="977" r:id="rId13"/>
    <p:sldId id="978" r:id="rId14"/>
    <p:sldId id="982" r:id="rId15"/>
    <p:sldId id="979" r:id="rId16"/>
    <p:sldId id="980" r:id="rId17"/>
    <p:sldId id="981" r:id="rId18"/>
  </p:sldIdLst>
  <p:sldSz cx="9144000" cy="6858000" type="screen4x3"/>
  <p:notesSz cx="6746875" cy="9913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  <a:srgbClr val="CCFF66"/>
    <a:srgbClr val="FF6600"/>
    <a:srgbClr val="000000"/>
    <a:srgbClr val="99CCFF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01" autoAdjust="0"/>
    <p:restoredTop sz="94660" autoAdjust="0"/>
  </p:normalViewPr>
  <p:slideViewPr>
    <p:cSldViewPr>
      <p:cViewPr>
        <p:scale>
          <a:sx n="75" d="100"/>
          <a:sy n="75" d="100"/>
        </p:scale>
        <p:origin x="-3168" y="-516"/>
      </p:cViewPr>
      <p:guideLst>
        <p:guide orient="horz" pos="912"/>
        <p:guide pos="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3122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417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b="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2700" y="0"/>
            <a:ext cx="292417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b="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8638"/>
            <a:ext cx="292417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b="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2700" y="9418638"/>
            <a:ext cx="292417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b="0">
                <a:cs typeface="+mn-cs"/>
              </a:defRPr>
            </a:lvl1pPr>
          </a:lstStyle>
          <a:p>
            <a:pPr>
              <a:defRPr/>
            </a:pPr>
            <a:fld id="{C9A31E5C-67A4-4B1F-9A45-A360FF2E99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572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417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2700" y="0"/>
            <a:ext cx="292417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2950"/>
            <a:ext cx="4957763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708525"/>
            <a:ext cx="4946650" cy="4462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8638"/>
            <a:ext cx="292417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2700" y="9418638"/>
            <a:ext cx="292417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95FD773-C391-47DC-AAFF-4B49E577D00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51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5BCE4FD1-5E36-4CCA-B775-6DC045F00BDD}" type="slidenum">
              <a:rPr lang="en-US" altLang="pt-BR" b="0" i="0" smtClean="0">
                <a:latin typeface="Times New Roman" pitchFamily="18" charset="0"/>
              </a:rPr>
              <a:pPr/>
              <a:t>1</a:t>
            </a:fld>
            <a:endParaRPr lang="en-US" altLang="pt-BR" b="0" i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328 w 5184"/>
                  <a:gd name="T3" fmla="*/ 3159 h 3159"/>
                  <a:gd name="T4" fmla="*/ 5328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74 w 556"/>
                  <a:gd name="T5" fmla="*/ 3159 h 3159"/>
                  <a:gd name="T6" fmla="*/ 574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pt-BR"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60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60 w 251"/>
                <a:gd name="T7" fmla="*/ 12 h 12"/>
                <a:gd name="T8" fmla="*/ 260 w 251"/>
                <a:gd name="T9" fmla="*/ 0 h 12"/>
                <a:gd name="T10" fmla="*/ 26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5139 w 251"/>
                <a:gd name="T5" fmla="*/ 12 h 12"/>
                <a:gd name="T6" fmla="*/ 5139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5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59 w 4724"/>
                  <a:gd name="T7" fmla="*/ 12 h 12"/>
                  <a:gd name="T8" fmla="*/ 4859 w 4724"/>
                  <a:gd name="T9" fmla="*/ 0 h 12"/>
                  <a:gd name="T10" fmla="*/ 485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pt-BR">
                  <a:cs typeface="+mn-cs"/>
                </a:endParaRPr>
              </a:p>
            </p:txBody>
          </p:sp>
        </p:grpSp>
      </p:grpSp>
      <p:sp>
        <p:nvSpPr>
          <p:cNvPr id="43024" name="Rectangle 16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066800" y="1997075"/>
            <a:ext cx="7086600" cy="1431925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pt-BR" noProof="0" smtClean="0"/>
              <a:t>Clique para editar o título mestre</a:t>
            </a:r>
            <a:endParaRPr lang="en-US" noProof="0" smtClean="0"/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066800" y="3886200"/>
            <a:ext cx="6400800" cy="1752600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  <a:endParaRPr lang="en-US" noProof="0" smtClean="0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 i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 i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 i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0C22DDA6-FCCC-4F11-B46C-D85CF00A21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2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18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98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noProof="0" smtClean="0"/>
              <a:t>Clique no ícone para adicionar tabela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796790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69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65287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92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56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599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71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7656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4349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427038" y="6510338"/>
            <a:ext cx="8931275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defTabSz="762000">
              <a:tabLst>
                <a:tab pos="3810000" algn="l"/>
                <a:tab pos="7810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tabLst>
                <a:tab pos="3810000" algn="l"/>
                <a:tab pos="7810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tabLst>
                <a:tab pos="3810000" algn="l"/>
                <a:tab pos="7810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tabLst>
                <a:tab pos="3810000" algn="l"/>
                <a:tab pos="7810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tabLst>
                <a:tab pos="3810000" algn="l"/>
                <a:tab pos="7810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0" algn="l"/>
                <a:tab pos="7810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0" algn="l"/>
                <a:tab pos="7810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0" algn="l"/>
                <a:tab pos="7810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0" algn="l"/>
                <a:tab pos="7810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BR" sz="1600" i="0" dirty="0" smtClean="0">
                <a:solidFill>
                  <a:srgbClr val="FFFF78"/>
                </a:solidFill>
                <a:latin typeface="Arial" charset="0"/>
                <a:cs typeface="+mn-cs"/>
              </a:rPr>
              <a:t>          </a:t>
            </a:r>
            <a:r>
              <a:rPr lang="pt-BR" sz="1600" i="0" dirty="0" smtClean="0">
                <a:solidFill>
                  <a:srgbClr val="FFFF7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TCM/SP                                           </a:t>
            </a:r>
            <a:r>
              <a:rPr lang="pt-BR" sz="1600" i="0" dirty="0">
                <a:solidFill>
                  <a:srgbClr val="FFFF7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SFC     </a:t>
            </a:r>
            <a:r>
              <a:rPr lang="pt-BR" sz="1600" i="0" dirty="0" smtClean="0">
                <a:solidFill>
                  <a:srgbClr val="FFFF7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                                 Coordenadoria VII</a:t>
            </a:r>
            <a:endParaRPr lang="pt-BR" sz="1600" i="0" dirty="0">
              <a:solidFill>
                <a:srgbClr val="FFFF7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graphicFrame>
        <p:nvGraphicFramePr>
          <p:cNvPr id="1027" name="Object 4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0500" y="65088"/>
          <a:ext cx="596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Imagem de bitmap" r:id="rId15" imgW="2304762" imgH="2961905" progId="PBrush">
                  <p:embed/>
                </p:oleObj>
              </mc:Choice>
              <mc:Fallback>
                <p:oleObj name="Imagem de bitmap" r:id="rId15" imgW="2304762" imgH="2961905" progId="PBrush">
                  <p:embed/>
                  <p:pic>
                    <p:nvPicPr>
                      <p:cNvPr id="0" name="Object 47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65088"/>
                        <a:ext cx="596900" cy="762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0009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0"/>
          <p:cNvSpPr>
            <a:spLocks noChangeArrowheads="1"/>
          </p:cNvSpPr>
          <p:nvPr/>
        </p:nvSpPr>
        <p:spPr bwMode="auto">
          <a:xfrm>
            <a:off x="844550" y="768350"/>
            <a:ext cx="8064500" cy="63500"/>
          </a:xfrm>
          <a:prstGeom prst="rect">
            <a:avLst/>
          </a:prstGeom>
          <a:gradFill rotWithShape="0">
            <a:gsLst>
              <a:gs pos="0">
                <a:srgbClr val="A603AB"/>
              </a:gs>
              <a:gs pos="10501">
                <a:srgbClr val="0819FB"/>
              </a:gs>
              <a:gs pos="17500">
                <a:srgbClr val="1A8D48"/>
              </a:gs>
              <a:gs pos="25999">
                <a:srgbClr val="FFFF00"/>
              </a:gs>
              <a:gs pos="36501">
                <a:srgbClr val="EE3F17"/>
              </a:gs>
              <a:gs pos="44000">
                <a:srgbClr val="E81766"/>
              </a:gs>
              <a:gs pos="50000">
                <a:srgbClr val="A603AB"/>
              </a:gs>
              <a:gs pos="56000">
                <a:srgbClr val="E81766"/>
              </a:gs>
              <a:gs pos="63499">
                <a:srgbClr val="EE3F17"/>
              </a:gs>
              <a:gs pos="74001">
                <a:srgbClr val="FFFF00"/>
              </a:gs>
              <a:gs pos="82500">
                <a:srgbClr val="1A8D48"/>
              </a:gs>
              <a:gs pos="89500">
                <a:srgbClr val="0819FB"/>
              </a:gs>
              <a:gs pos="100000">
                <a:srgbClr val="A603AB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pt-BR" altLang="pt-BR" smtClean="0">
              <a:cs typeface="+mn-cs"/>
            </a:endParaRPr>
          </a:p>
        </p:txBody>
      </p:sp>
      <p:sp>
        <p:nvSpPr>
          <p:cNvPr id="1029" name="Rectangle 41"/>
          <p:cNvSpPr>
            <a:spLocks noChangeArrowheads="1"/>
          </p:cNvSpPr>
          <p:nvPr/>
        </p:nvSpPr>
        <p:spPr bwMode="auto">
          <a:xfrm>
            <a:off x="847725" y="6427788"/>
            <a:ext cx="8064500" cy="63500"/>
          </a:xfrm>
          <a:prstGeom prst="rect">
            <a:avLst/>
          </a:prstGeom>
          <a:gradFill rotWithShape="0">
            <a:gsLst>
              <a:gs pos="0">
                <a:srgbClr val="A603AB"/>
              </a:gs>
              <a:gs pos="10501">
                <a:srgbClr val="0819FB"/>
              </a:gs>
              <a:gs pos="17500">
                <a:srgbClr val="1A8D48"/>
              </a:gs>
              <a:gs pos="25999">
                <a:srgbClr val="FFFF00"/>
              </a:gs>
              <a:gs pos="36501">
                <a:srgbClr val="EE3F17"/>
              </a:gs>
              <a:gs pos="44000">
                <a:srgbClr val="E81766"/>
              </a:gs>
              <a:gs pos="50000">
                <a:srgbClr val="A603AB"/>
              </a:gs>
              <a:gs pos="56000">
                <a:srgbClr val="E81766"/>
              </a:gs>
              <a:gs pos="63499">
                <a:srgbClr val="EE3F17"/>
              </a:gs>
              <a:gs pos="74001">
                <a:srgbClr val="FFFF00"/>
              </a:gs>
              <a:gs pos="82500">
                <a:srgbClr val="1A8D48"/>
              </a:gs>
              <a:gs pos="89500">
                <a:srgbClr val="0819FB"/>
              </a:gs>
              <a:gs pos="100000">
                <a:srgbClr val="A603AB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pt-BR" altLang="pt-BR" smtClean="0">
              <a:cs typeface="+mn-cs"/>
            </a:endParaRPr>
          </a:p>
        </p:txBody>
      </p:sp>
      <p:sp>
        <p:nvSpPr>
          <p:cNvPr id="1030" name="CaixaDeTexto 2"/>
          <p:cNvSpPr txBox="1">
            <a:spLocks noChangeArrowheads="1"/>
          </p:cNvSpPr>
          <p:nvPr/>
        </p:nvSpPr>
        <p:spPr bwMode="auto">
          <a:xfrm>
            <a:off x="2627313" y="333375"/>
            <a:ext cx="5689600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pt-BR" i="0" smtClean="0">
                <a:latin typeface="Arial" charset="0"/>
              </a:rPr>
              <a:t>TRIBUNAL DE CONTAS DO MUNICÍPIO DE SÃO PAULO</a:t>
            </a:r>
          </a:p>
          <a:p>
            <a:pPr>
              <a:defRPr/>
            </a:pPr>
            <a:endParaRPr lang="pt-BR" smtClean="0"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075" name="Retângulo 3"/>
          <p:cNvSpPr>
            <a:spLocks noChangeArrowheads="1"/>
          </p:cNvSpPr>
          <p:nvPr/>
        </p:nvSpPr>
        <p:spPr bwMode="auto">
          <a:xfrm>
            <a:off x="251520" y="1052513"/>
            <a:ext cx="864096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 sz="2400" dirty="0">
              <a:latin typeface="Arial" charset="0"/>
            </a:endParaRPr>
          </a:p>
          <a:p>
            <a:pPr eaLnBrk="1" hangingPunct="1"/>
            <a:endParaRPr lang="pt-BR" altLang="pt-BR" sz="2400" dirty="0">
              <a:latin typeface="Arial" charset="0"/>
            </a:endParaRPr>
          </a:p>
          <a:p>
            <a:pPr algn="ctr" eaLnBrk="1" hangingPunct="1"/>
            <a:r>
              <a:rPr lang="pt-BR" altLang="pt-BR" sz="4800" i="0" dirty="0">
                <a:latin typeface="Arial" charset="0"/>
              </a:rPr>
              <a:t>RELATÓRIOS ANUAIS DE FISCALIZAÇÃO  </a:t>
            </a:r>
          </a:p>
          <a:p>
            <a:pPr algn="ctr" eaLnBrk="1" hangingPunct="1"/>
            <a:endParaRPr lang="pt-BR" altLang="pt-BR" sz="4800" i="0" dirty="0">
              <a:latin typeface="Arial" charset="0"/>
            </a:endParaRPr>
          </a:p>
          <a:p>
            <a:pPr algn="ctr" eaLnBrk="1" hangingPunct="1"/>
            <a:r>
              <a:rPr lang="pt-BR" altLang="pt-BR" sz="4800" i="0" dirty="0">
                <a:latin typeface="Arial" charset="0"/>
              </a:rPr>
              <a:t>COHAB/SP </a:t>
            </a:r>
            <a:r>
              <a:rPr lang="pt-BR" altLang="pt-BR" sz="4800" i="0" dirty="0" smtClean="0">
                <a:latin typeface="Arial" charset="0"/>
              </a:rPr>
              <a:t>2009/2012</a:t>
            </a:r>
            <a:endParaRPr lang="pt-BR" altLang="pt-BR" sz="4800" i="0" dirty="0">
              <a:latin typeface="Arial" charset="0"/>
            </a:endParaRPr>
          </a:p>
          <a:p>
            <a:pPr eaLnBrk="1" hangingPunct="1"/>
            <a:endParaRPr lang="pt-BR" altLang="pt-BR" sz="2400" dirty="0">
              <a:latin typeface="Arial" charset="0"/>
            </a:endParaRPr>
          </a:p>
          <a:p>
            <a:pPr eaLnBrk="1" hangingPunct="1"/>
            <a:endParaRPr lang="pt-BR" altLang="pt-BR" sz="2400" dirty="0">
              <a:latin typeface="Arial" charset="0"/>
            </a:endParaRPr>
          </a:p>
          <a:p>
            <a:pPr eaLnBrk="1" hangingPunct="1"/>
            <a:endParaRPr lang="pt-BR" altLang="pt-BR" sz="2400" dirty="0">
              <a:latin typeface="Arial" charset="0"/>
            </a:endParaRPr>
          </a:p>
          <a:p>
            <a:pPr eaLnBrk="1" hangingPunct="1"/>
            <a:endParaRPr lang="pt-BR" altLang="pt-BR" sz="2400" dirty="0">
              <a:latin typeface="Arial" charset="0"/>
            </a:endParaRPr>
          </a:p>
          <a:p>
            <a:pPr eaLnBrk="1" hangingPunct="1"/>
            <a:endParaRPr lang="pt-BR" altLang="pt-BR" sz="2400" dirty="0">
              <a:latin typeface="Arial" charset="0"/>
            </a:endParaRPr>
          </a:p>
          <a:p>
            <a:pPr eaLnBrk="1" hangingPunct="1"/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81075"/>
            <a:ext cx="8229600" cy="9357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BR" altLang="pt-BR" dirty="0">
                <a:effectLst/>
              </a:rPr>
              <a:t>Quadro 02</a:t>
            </a:r>
            <a:r>
              <a:rPr lang="pt-BR" altLang="pt-BR" dirty="0" smtClean="0">
                <a:effectLst/>
              </a:rPr>
              <a:t/>
            </a:r>
            <a:br>
              <a:rPr lang="pt-BR" altLang="pt-BR" dirty="0" smtClean="0">
                <a:effectLst/>
              </a:rPr>
            </a:br>
            <a:endParaRPr lang="pt-BR" altLang="pt-BR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6928" name="Group 6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171206"/>
              </p:ext>
            </p:extLst>
          </p:nvPr>
        </p:nvGraphicFramePr>
        <p:xfrm>
          <a:off x="467544" y="2420888"/>
          <a:ext cx="8229600" cy="2432050"/>
        </p:xfrm>
        <a:graphic>
          <a:graphicData uri="http://schemas.openxmlformats.org/drawingml/2006/table">
            <a:tbl>
              <a:tblPr/>
              <a:tblGrid>
                <a:gridCol w="3298825"/>
                <a:gridCol w="1273175"/>
                <a:gridCol w="1273175"/>
                <a:gridCol w="1222375"/>
                <a:gridCol w="1162050"/>
              </a:tblGrid>
              <a:tr h="6477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alt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Evolução das Receitas Próprias                    </a:t>
                      </a: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 R$ mil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t-BR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t-BR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t-BR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t-BR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</a:t>
                      </a:r>
                      <a:endParaRPr kumimoji="0" lang="en-US" altLang="pt-BR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</a:t>
                      </a:r>
                      <a:endParaRPr kumimoji="0" lang="en-US" altLang="pt-BR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  <a:endParaRPr kumimoji="0" lang="en-US" altLang="pt-BR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altLang="pt-BR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65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pt-B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Receitas</a:t>
                      </a:r>
                      <a:r>
                        <a:rPr kumimoji="0" lang="en-US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pt-B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Próprias</a:t>
                      </a:r>
                      <a:endParaRPr kumimoji="0" lang="en-US" altLang="pt-BR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79.361</a:t>
                      </a:r>
                      <a:endParaRPr kumimoji="0" lang="en-US" altLang="pt-BR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52.680</a:t>
                      </a:r>
                      <a:endParaRPr kumimoji="0" lang="en-US" altLang="pt-BR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35.517</a:t>
                      </a:r>
                      <a:endParaRPr kumimoji="0" lang="en-US" altLang="pt-BR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43.598</a:t>
                      </a:r>
                      <a:endParaRPr kumimoji="0" lang="en-US" altLang="pt-BR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363272" cy="863600"/>
          </a:xfrm>
        </p:spPr>
        <p:txBody>
          <a:bodyPr/>
          <a:lstStyle/>
          <a:p>
            <a:pPr algn="ctr">
              <a:defRPr/>
            </a:pPr>
            <a:r>
              <a:rPr lang="pt-BR" sz="2800" u="sng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Fatos Relevantes 2009/2012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313"/>
            <a:ext cx="8640960" cy="46418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pt-BR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pt-BR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Dependência Financeira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pt-BR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pt-BR" altLang="pt-BR" sz="2800" kern="1200" dirty="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Simultaneamente aos repasses </a:t>
            </a:r>
            <a:r>
              <a:rPr lang="pt-BR" altLang="pt-BR" sz="2800" kern="1200" dirty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para a PMSP </a:t>
            </a:r>
            <a:r>
              <a:rPr lang="pt-BR" altLang="pt-BR" sz="2800" kern="1200" dirty="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da dívida com a CEF e da carteira imobiliária, </a:t>
            </a:r>
            <a:r>
              <a:rPr lang="pt-BR" altLang="pt-BR" sz="2800" kern="1200" dirty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a empresa foi declarada dependente nos termos da LRF. Desta forma, passou a ser incluída no Orçamento Fiscal do Executivo, recebendo assim, Subvenção ao invés de Adiantamento para Aumento de Capital</a:t>
            </a:r>
            <a:r>
              <a:rPr lang="pt-BR" altLang="pt-BR" sz="2800" kern="1200" dirty="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pt-BR" altLang="pt-BR" sz="2800" kern="1200" dirty="0">
              <a:solidFill>
                <a:srgbClr val="FFFFFF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tângulo 1"/>
          <p:cNvSpPr>
            <a:spLocks noChangeArrowheads="1"/>
          </p:cNvSpPr>
          <p:nvPr/>
        </p:nvSpPr>
        <p:spPr bwMode="auto">
          <a:xfrm>
            <a:off x="395536" y="981075"/>
            <a:ext cx="84976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i="0" u="sng" dirty="0">
                <a:solidFill>
                  <a:srgbClr val="FFFFFF"/>
                </a:solidFill>
                <a:latin typeface="Arial" charset="0"/>
              </a:rPr>
              <a:t>Principais Infringências</a:t>
            </a:r>
          </a:p>
        </p:txBody>
      </p:sp>
      <p:sp>
        <p:nvSpPr>
          <p:cNvPr id="14339" name="Retângulo 2"/>
          <p:cNvSpPr>
            <a:spLocks noChangeArrowheads="1"/>
          </p:cNvSpPr>
          <p:nvPr/>
        </p:nvSpPr>
        <p:spPr bwMode="auto">
          <a:xfrm>
            <a:off x="251520" y="1700808"/>
            <a:ext cx="8641655" cy="478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ts val="600"/>
              </a:spcBef>
              <a:buSzPts val="1200"/>
              <a:buFont typeface="Symbol" pitchFamily="18" charset="2"/>
              <a:buChar char=""/>
            </a:pPr>
            <a:r>
              <a:rPr lang="pt-BR" altLang="pt-BR" sz="2400" b="0" i="0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Falta de um Quadro de Cargos de Carreira  e de Plano de Cargos e Salários (estatuto social).</a:t>
            </a:r>
            <a:endParaRPr lang="pt-BR" altLang="pt-BR" sz="2400" b="0" i="0" dirty="0">
              <a:solidFill>
                <a:srgbClr val="FFFFFF"/>
              </a:solidFill>
              <a:latin typeface="Arial" charset="0"/>
            </a:endParaRPr>
          </a:p>
          <a:p>
            <a:pPr algn="just" eaLnBrk="1" hangingPunct="1">
              <a:spcBef>
                <a:spcPts val="600"/>
              </a:spcBef>
              <a:buSzPts val="1200"/>
              <a:buFont typeface="Symbol" pitchFamily="18" charset="2"/>
              <a:buChar char=""/>
            </a:pPr>
            <a:r>
              <a:rPr lang="pt-BR" altLang="pt-BR" sz="2400" b="0" i="0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Falta ou atraso de pagamento das remunerações do FMH.</a:t>
            </a:r>
            <a:r>
              <a:rPr lang="pt-BR" altLang="pt-BR" sz="2400" b="0" i="0" dirty="0">
                <a:latin typeface="Arial" charset="0"/>
                <a:cs typeface="Times New Roman" pitchFamily="18" charset="0"/>
              </a:rPr>
              <a:t> (Resolução nº 20/06 do CMH</a:t>
            </a:r>
            <a:r>
              <a:rPr lang="pt-BR" altLang="pt-BR" sz="2400" b="0" dirty="0">
                <a:latin typeface="Arial" charset="0"/>
                <a:cs typeface="Times New Roman" pitchFamily="18" charset="0"/>
              </a:rPr>
              <a:t>).</a:t>
            </a:r>
            <a:endParaRPr lang="pt-BR" altLang="pt-BR" sz="2400" b="0" i="0" dirty="0">
              <a:solidFill>
                <a:srgbClr val="FFFFFF"/>
              </a:solidFill>
              <a:latin typeface="Arial" charset="0"/>
            </a:endParaRPr>
          </a:p>
          <a:p>
            <a:pPr algn="just" eaLnBrk="1" hangingPunct="1">
              <a:spcBef>
                <a:spcPts val="600"/>
              </a:spcBef>
              <a:buSzPts val="1200"/>
              <a:buFont typeface="Symbol" pitchFamily="18" charset="2"/>
              <a:buChar char=""/>
            </a:pPr>
            <a:r>
              <a:rPr lang="pt-BR" altLang="pt-BR" sz="2400" b="0" i="0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Pagamento em atraso do retorno de comercialização ao FMH. (Resolução nº 21/06 do CMH</a:t>
            </a:r>
            <a:r>
              <a:rPr lang="pt-BR" altLang="pt-BR" sz="2400" b="0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).</a:t>
            </a:r>
            <a:endParaRPr lang="pt-BR" altLang="pt-BR" sz="2400" b="0" i="0" dirty="0">
              <a:solidFill>
                <a:srgbClr val="FFFFFF"/>
              </a:solidFill>
              <a:latin typeface="Arial" charset="0"/>
            </a:endParaRPr>
          </a:p>
          <a:p>
            <a:pPr algn="just" eaLnBrk="1" hangingPunct="1">
              <a:spcBef>
                <a:spcPts val="1200"/>
              </a:spcBef>
              <a:buSzPts val="1200"/>
              <a:buFont typeface="Symbol" pitchFamily="18" charset="2"/>
              <a:buChar char=""/>
            </a:pPr>
            <a:r>
              <a:rPr lang="pt-BR" altLang="pt-BR" sz="2400" b="0" i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Demonstração do Fluxo de Caixa contrariando aspectos legais     (CFC).</a:t>
            </a:r>
          </a:p>
          <a:p>
            <a:pPr algn="just" eaLnBrk="1" hangingPunct="1">
              <a:spcBef>
                <a:spcPts val="1200"/>
              </a:spcBef>
              <a:buSzPts val="1200"/>
              <a:buFont typeface="Symbol" pitchFamily="18" charset="2"/>
              <a:buChar char=""/>
            </a:pPr>
            <a:r>
              <a:rPr lang="pt-BR" altLang="pt-BR" sz="2400" b="0" i="0" dirty="0">
                <a:solidFill>
                  <a:srgbClr val="FFFF00"/>
                </a:solidFill>
                <a:latin typeface="Arial" charset="0"/>
              </a:rPr>
              <a:t>Registro Contábil incorreto da Subvenção Econômica (CFC).</a:t>
            </a:r>
            <a:endParaRPr lang="pt-BR" altLang="pt-BR" sz="2400" b="0" i="0" dirty="0">
              <a:solidFill>
                <a:srgbClr val="FFFF00"/>
              </a:solidFill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600"/>
              </a:spcBef>
              <a:buSzPts val="1200"/>
              <a:buFont typeface="Symbol" pitchFamily="18" charset="2"/>
              <a:buChar char=""/>
            </a:pPr>
            <a:endParaRPr lang="pt-BR" altLang="pt-BR" sz="2000" b="0" i="0" dirty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tângulo 1"/>
          <p:cNvSpPr>
            <a:spLocks noChangeArrowheads="1"/>
          </p:cNvSpPr>
          <p:nvPr/>
        </p:nvSpPr>
        <p:spPr bwMode="auto">
          <a:xfrm>
            <a:off x="323528" y="981075"/>
            <a:ext cx="856964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t-BR" altLang="pt-BR" sz="2800" i="0" u="sng" dirty="0">
                <a:solidFill>
                  <a:srgbClr val="FFFFFF"/>
                </a:solidFill>
                <a:latin typeface="Arial" charset="0"/>
              </a:rPr>
              <a:t>Principais Infringências</a:t>
            </a:r>
          </a:p>
        </p:txBody>
      </p:sp>
      <p:sp>
        <p:nvSpPr>
          <p:cNvPr id="15363" name="Retângulo 2"/>
          <p:cNvSpPr>
            <a:spLocks noChangeArrowheads="1"/>
          </p:cNvSpPr>
          <p:nvPr/>
        </p:nvSpPr>
        <p:spPr bwMode="auto">
          <a:xfrm>
            <a:off x="251520" y="1535113"/>
            <a:ext cx="8641655" cy="602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ts val="1200"/>
              </a:spcBef>
              <a:buSzPts val="1200"/>
              <a:buFont typeface="Symbol" pitchFamily="18" charset="2"/>
              <a:buChar char=""/>
            </a:pPr>
            <a:endParaRPr lang="pt-BR" altLang="pt-BR" sz="2000" b="0" i="0" dirty="0">
              <a:solidFill>
                <a:srgbClr val="FFFFFF"/>
              </a:solidFill>
              <a:latin typeface="Arial" charset="0"/>
            </a:endParaRPr>
          </a:p>
          <a:p>
            <a:pPr algn="just" eaLnBrk="1" hangingPunct="1">
              <a:spcBef>
                <a:spcPts val="1200"/>
              </a:spcBef>
              <a:buSzPts val="1200"/>
              <a:buFont typeface="Symbol" pitchFamily="18" charset="2"/>
              <a:buChar char=""/>
            </a:pPr>
            <a:r>
              <a:rPr lang="pt-BR" altLang="pt-BR" sz="2400" b="0" i="0" dirty="0">
                <a:solidFill>
                  <a:srgbClr val="FFFFFF"/>
                </a:solidFill>
                <a:latin typeface="Arial" charset="0"/>
              </a:rPr>
              <a:t>Demonstração das Mutações do Patrimônio Liquido contrariando aspectos legais (CFC).</a:t>
            </a:r>
          </a:p>
          <a:p>
            <a:pPr algn="just" eaLnBrk="1" hangingPunct="1">
              <a:spcBef>
                <a:spcPts val="1200"/>
              </a:spcBef>
              <a:buSzPts val="1200"/>
              <a:buFont typeface="Symbol" pitchFamily="18" charset="2"/>
              <a:buChar char=""/>
            </a:pPr>
            <a:r>
              <a:rPr lang="pt-BR" altLang="pt-BR" sz="2400" i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A exclusão da subvenção econômica das bases de cálculo do IRPJ, CSLL, PIS e COFINS.</a:t>
            </a:r>
          </a:p>
          <a:p>
            <a:pPr algn="just" eaLnBrk="1" hangingPunct="1">
              <a:spcBef>
                <a:spcPts val="1200"/>
              </a:spcBef>
              <a:buSzPts val="1200"/>
              <a:buFont typeface="Symbol" pitchFamily="18" charset="2"/>
              <a:buChar char=""/>
            </a:pPr>
            <a:r>
              <a:rPr lang="pt-BR" altLang="pt-BR" sz="2400" b="0" i="0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Falta de análise sobre a recuperação dos valores registrados no Ativo Imobilizado, para determinação da vida útil econômica estimada dos bens, e para cálculo da depreciação. (LF 6.404/76).</a:t>
            </a:r>
            <a:endParaRPr lang="pt-BR" altLang="pt-BR" sz="2400" b="0" i="0" dirty="0">
              <a:solidFill>
                <a:srgbClr val="FFFFFF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SzPts val="1200"/>
              <a:buFont typeface="Symbol" pitchFamily="18" charset="2"/>
              <a:buChar char=""/>
            </a:pPr>
            <a:r>
              <a:rPr lang="pt-BR" altLang="pt-BR" sz="2400" i="0" dirty="0">
                <a:solidFill>
                  <a:srgbClr val="FFFF00"/>
                </a:solidFill>
                <a:latin typeface="Arial" charset="0"/>
              </a:rPr>
              <a:t>Utilização de Adiantamento para Aumento de Capital no pagamento de despesas de custeio e de capital. (LRF).</a:t>
            </a:r>
          </a:p>
          <a:p>
            <a:pPr algn="just" eaLnBrk="1" hangingPunct="1">
              <a:spcBef>
                <a:spcPts val="1200"/>
              </a:spcBef>
              <a:buSzPts val="1200"/>
              <a:buFont typeface="Symbol" pitchFamily="18" charset="2"/>
              <a:buChar char=""/>
            </a:pPr>
            <a:endParaRPr lang="pt-BR" altLang="pt-BR" sz="2000" b="0" i="0" dirty="0">
              <a:solidFill>
                <a:srgbClr val="FFFFFF"/>
              </a:solidFill>
              <a:latin typeface="Arial" charset="0"/>
              <a:cs typeface="Times New Roman" pitchFamily="18" charset="0"/>
            </a:endParaRPr>
          </a:p>
          <a:p>
            <a:pPr algn="just" eaLnBrk="1" hangingPunct="1">
              <a:spcBef>
                <a:spcPts val="1200"/>
              </a:spcBef>
              <a:buSzPts val="1200"/>
              <a:buFont typeface="Symbol" pitchFamily="18" charset="2"/>
              <a:buChar char=""/>
            </a:pPr>
            <a:endParaRPr lang="pt-BR" altLang="pt-BR" sz="2000" b="0" i="0" dirty="0">
              <a:solidFill>
                <a:srgbClr val="FFFFFF"/>
              </a:solidFill>
              <a:latin typeface="Arial" charset="0"/>
            </a:endParaRPr>
          </a:p>
          <a:p>
            <a:pPr algn="just" eaLnBrk="1" hangingPunct="1">
              <a:spcBef>
                <a:spcPts val="1200"/>
              </a:spcBef>
              <a:buSzPts val="1200"/>
              <a:buFont typeface="Symbol" pitchFamily="18" charset="2"/>
              <a:buChar char=""/>
            </a:pPr>
            <a:endParaRPr lang="pt-BR" altLang="pt-BR" sz="2000" b="0" i="0" dirty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404664"/>
            <a:ext cx="837361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BR" altLang="pt-BR" sz="4000" dirty="0" smtClean="0">
                <a:effectLst/>
              </a:rPr>
              <a:t/>
            </a:r>
            <a:br>
              <a:rPr lang="pt-BR" altLang="pt-BR" sz="4000" dirty="0" smtClean="0">
                <a:effectLst/>
              </a:rPr>
            </a:br>
            <a:r>
              <a:rPr lang="pt-BR" altLang="pt-BR" sz="2800" u="sng" dirty="0" smtClean="0">
                <a:solidFill>
                  <a:srgbClr val="FFFFFF"/>
                </a:solidFill>
                <a:effectLst/>
                <a:latin typeface="Arial" charset="0"/>
              </a:rPr>
              <a:t>Principais Infringências</a:t>
            </a:r>
            <a:br>
              <a:rPr lang="pt-BR" altLang="pt-BR" sz="2800" u="sng" dirty="0" smtClean="0">
                <a:solidFill>
                  <a:srgbClr val="FFFFFF"/>
                </a:solidFill>
                <a:effectLst/>
                <a:latin typeface="Arial" charset="0"/>
              </a:rPr>
            </a:br>
            <a:endParaRPr lang="pt-BR" altLang="pt-BR" sz="2800" u="sng" dirty="0" smtClean="0"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340768"/>
            <a:ext cx="8640960" cy="478539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Tx/>
              <a:buChar char="•"/>
              <a:defRPr/>
            </a:pPr>
            <a:endParaRPr lang="pt-BR" altLang="pt-BR" sz="2400" dirty="0" smtClean="0">
              <a:solidFill>
                <a:srgbClr val="FFFF00"/>
              </a:solidFill>
              <a:effectLst/>
            </a:endParaRPr>
          </a:p>
          <a:p>
            <a:pPr algn="just">
              <a:spcAft>
                <a:spcPts val="600"/>
              </a:spcAft>
              <a:buFontTx/>
              <a:buChar char="•"/>
              <a:defRPr/>
            </a:pPr>
            <a:r>
              <a:rPr lang="pt-BR" altLang="pt-BR" sz="2400" b="1" dirty="0" smtClean="0">
                <a:solidFill>
                  <a:srgbClr val="FFFF00"/>
                </a:solidFill>
                <a:effectLst/>
              </a:rPr>
              <a:t>Registro inadequado no Balanço Patrimonial da operação de transferência de obrigações e da cessão de direitos para a PMSP. (CFC).</a:t>
            </a:r>
          </a:p>
          <a:p>
            <a:pPr algn="just">
              <a:spcAft>
                <a:spcPts val="600"/>
              </a:spcAft>
              <a:buFontTx/>
              <a:buChar char="•"/>
              <a:defRPr/>
            </a:pPr>
            <a:r>
              <a:rPr lang="pt-BR" altLang="pt-BR" sz="2400" dirty="0" smtClean="0">
                <a:solidFill>
                  <a:srgbClr val="FFFFFF"/>
                </a:solidFill>
                <a:effectLst/>
              </a:rPr>
              <a:t>Registro inadequado de ajustes de exercícios anteriores como receitas e despesas</a:t>
            </a:r>
            <a:r>
              <a:rPr lang="pt-BR" altLang="pt-BR" sz="2400" dirty="0">
                <a:solidFill>
                  <a:srgbClr val="FFFFFF"/>
                </a:solidFill>
                <a:effectLst/>
              </a:rPr>
              <a:t> </a:t>
            </a:r>
            <a:r>
              <a:rPr lang="pt-BR" altLang="pt-BR" sz="2400" dirty="0" smtClean="0">
                <a:solidFill>
                  <a:srgbClr val="FFFFFF"/>
                </a:solidFill>
                <a:effectLst/>
              </a:rPr>
              <a:t>(CFC).</a:t>
            </a:r>
          </a:p>
          <a:p>
            <a:pPr algn="just">
              <a:spcAft>
                <a:spcPts val="600"/>
              </a:spcAft>
              <a:buFontTx/>
              <a:buChar char="•"/>
              <a:defRPr/>
            </a:pPr>
            <a:r>
              <a:rPr lang="pt-BR" altLang="pt-BR" sz="2400" b="1" dirty="0" smtClean="0">
                <a:solidFill>
                  <a:srgbClr val="FFFF00"/>
                </a:solidFill>
                <a:effectLst/>
                <a:latin typeface="Arial" charset="0"/>
              </a:rPr>
              <a:t>Contas Anuais não aprovadas pela Assembleia Geral</a:t>
            </a:r>
            <a:br>
              <a:rPr lang="pt-BR" altLang="pt-BR" sz="2400" b="1" dirty="0" smtClean="0">
                <a:solidFill>
                  <a:srgbClr val="FFFF00"/>
                </a:solidFill>
                <a:effectLst/>
                <a:latin typeface="Arial" charset="0"/>
              </a:rPr>
            </a:br>
            <a:r>
              <a:rPr lang="pt-BR" altLang="pt-BR" sz="2400" b="1" dirty="0" smtClean="0">
                <a:solidFill>
                  <a:srgbClr val="FFFF00"/>
                </a:solidFill>
                <a:effectLst/>
                <a:latin typeface="Arial" charset="0"/>
              </a:rPr>
              <a:t>(LF 6.404/76).</a:t>
            </a:r>
          </a:p>
          <a:p>
            <a:pPr marL="355600" indent="-355600" algn="just" eaLnBrk="1" hangingPunct="1">
              <a:spcBef>
                <a:spcPts val="600"/>
              </a:spcBef>
              <a:buClrTx/>
              <a:buSzPts val="1200"/>
              <a:buFont typeface="Symbol" pitchFamily="18" charset="2"/>
              <a:buChar char=""/>
              <a:defRPr/>
            </a:pPr>
            <a:r>
              <a:rPr lang="pt-BR" altLang="pt-BR" sz="2400" kern="1200" dirty="0">
                <a:solidFill>
                  <a:srgbClr val="FFFFFF"/>
                </a:solidFill>
                <a:effectLst/>
                <a:latin typeface="Arial" charset="0"/>
                <a:cs typeface="Times New Roman" pitchFamily="18" charset="0"/>
              </a:rPr>
              <a:t>Necessidade de aprimorar os procedimentos de identificação e composição dos valores bloqueados judicialmente.</a:t>
            </a:r>
            <a:endParaRPr lang="pt-BR" altLang="pt-BR" sz="2400" kern="1200" dirty="0">
              <a:solidFill>
                <a:srgbClr val="FFFFFF"/>
              </a:solidFill>
              <a:effectLst/>
              <a:latin typeface="Calibri" pitchFamily="34" charset="0"/>
              <a:cs typeface="Arial" charset="0"/>
            </a:endParaRPr>
          </a:p>
          <a:p>
            <a:pPr algn="just">
              <a:buFontTx/>
              <a:buChar char="•"/>
              <a:defRPr/>
            </a:pPr>
            <a:endParaRPr lang="pt-BR" altLang="pt-BR" sz="2400" dirty="0" smtClean="0">
              <a:solidFill>
                <a:srgbClr val="FFFF00"/>
              </a:solidFill>
              <a:effectLst/>
              <a:latin typeface="Arial" charset="0"/>
            </a:endParaRPr>
          </a:p>
          <a:p>
            <a:pPr>
              <a:buFontTx/>
              <a:buChar char="•"/>
              <a:defRPr/>
            </a:pPr>
            <a:endParaRPr lang="pt-BR" altLang="pt-BR" sz="2400" dirty="0" smtClean="0">
              <a:solidFill>
                <a:srgbClr val="FFFFFF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tângulo 1"/>
          <p:cNvSpPr>
            <a:spLocks noChangeArrowheads="1"/>
          </p:cNvSpPr>
          <p:nvPr/>
        </p:nvSpPr>
        <p:spPr bwMode="auto">
          <a:xfrm>
            <a:off x="323528" y="981075"/>
            <a:ext cx="864108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t-BR" altLang="pt-BR" sz="2800" i="0" u="sng" dirty="0">
                <a:solidFill>
                  <a:srgbClr val="FFFFFF"/>
                </a:solidFill>
                <a:latin typeface="Arial" charset="0"/>
              </a:rPr>
              <a:t>Principais Propostas de Determinações</a:t>
            </a:r>
          </a:p>
        </p:txBody>
      </p:sp>
      <p:sp>
        <p:nvSpPr>
          <p:cNvPr id="17411" name="Retângulo 2"/>
          <p:cNvSpPr>
            <a:spLocks noChangeArrowheads="1"/>
          </p:cNvSpPr>
          <p:nvPr/>
        </p:nvSpPr>
        <p:spPr bwMode="auto">
          <a:xfrm>
            <a:off x="179512" y="1628775"/>
            <a:ext cx="8785101" cy="56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30238" algn="l"/>
                <a:tab pos="800100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ts val="600"/>
              </a:spcBef>
              <a:buSzPts val="1200"/>
              <a:buFont typeface="Symbol" pitchFamily="18" charset="2"/>
              <a:buChar char=""/>
            </a:pPr>
            <a:endParaRPr lang="pt-BR" altLang="pt-BR" sz="2000" b="0" i="0" dirty="0">
              <a:solidFill>
                <a:srgbClr val="FFFFFF"/>
              </a:solidFill>
              <a:latin typeface="Arial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ts val="1200"/>
              <a:buFont typeface="Symbol" pitchFamily="18" charset="2"/>
              <a:buChar char=""/>
            </a:pPr>
            <a:r>
              <a:rPr lang="pt-BR" altLang="pt-BR" sz="2400" i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Adotar providências para regulamentar a prestação de serviço de administração da carteira da PMSP</a:t>
            </a:r>
            <a:r>
              <a:rPr lang="pt-BR" altLang="pt-BR" sz="2400" b="0" i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.</a:t>
            </a:r>
            <a:endParaRPr lang="pt-BR" altLang="pt-BR" sz="2400" b="0" i="0" dirty="0">
              <a:solidFill>
                <a:srgbClr val="FFFF00"/>
              </a:solidFill>
              <a:latin typeface="Calibri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ts val="1200"/>
              <a:buFont typeface="Symbol" pitchFamily="18" charset="2"/>
              <a:buChar char=""/>
            </a:pPr>
            <a:r>
              <a:rPr lang="pt-BR" altLang="pt-BR" sz="2400" b="0" i="0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Aumentar as medidas judiciais visando recuperar os créditos da empresa, tendo em vista o montante de mutuários inadimplentes.</a:t>
            </a:r>
            <a:endParaRPr lang="pt-BR" altLang="pt-BR" sz="2400" b="0" i="0" dirty="0">
              <a:solidFill>
                <a:srgbClr val="FFFFFF"/>
              </a:solidFill>
              <a:latin typeface="Calibri" pitchFamily="34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SzPts val="1200"/>
              <a:buFont typeface="Symbol" pitchFamily="18" charset="2"/>
              <a:buChar char=""/>
            </a:pPr>
            <a:r>
              <a:rPr lang="pt-BR" altLang="pt-BR" sz="2400" b="0" i="0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Aprimorar os controles internos referentes ao registro dos imóveis retomados.</a:t>
            </a: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SzPts val="1200"/>
              <a:buFont typeface="Symbol" pitchFamily="18" charset="2"/>
              <a:buChar char=""/>
            </a:pPr>
            <a:r>
              <a:rPr lang="pt-BR" altLang="pt-BR" sz="2400" i="0" dirty="0">
                <a:solidFill>
                  <a:srgbClr val="FFFF00"/>
                </a:solidFill>
                <a:latin typeface="Arial" charset="0"/>
              </a:rPr>
              <a:t>Necessidade de regularização dos imóveis construídos com recursos de CDHU.</a:t>
            </a: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endParaRPr lang="pt-BR" altLang="pt-BR" sz="2000" b="0" i="0" u="sng" dirty="0">
              <a:solidFill>
                <a:srgbClr val="FFFFFF"/>
              </a:solidFill>
              <a:latin typeface="Arial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600"/>
              </a:spcBef>
              <a:buSzPts val="1200"/>
              <a:buFont typeface="Symbol" pitchFamily="18" charset="2"/>
              <a:buChar char=""/>
            </a:pPr>
            <a:endParaRPr lang="pt-BR" altLang="pt-BR" sz="2000" b="0" i="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tângulo 1"/>
          <p:cNvSpPr>
            <a:spLocks noChangeArrowheads="1"/>
          </p:cNvSpPr>
          <p:nvPr/>
        </p:nvSpPr>
        <p:spPr bwMode="auto">
          <a:xfrm>
            <a:off x="251520" y="836712"/>
            <a:ext cx="860787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t-BR" altLang="pt-BR" sz="2800" i="0" u="sng" dirty="0">
                <a:solidFill>
                  <a:srgbClr val="FFFFFF"/>
                </a:solidFill>
                <a:latin typeface="Arial" charset="0"/>
              </a:rPr>
              <a:t>Principais Propostas de Determinações</a:t>
            </a:r>
          </a:p>
        </p:txBody>
      </p:sp>
      <p:sp>
        <p:nvSpPr>
          <p:cNvPr id="18435" name="Retângulo 2"/>
          <p:cNvSpPr>
            <a:spLocks noChangeArrowheads="1"/>
          </p:cNvSpPr>
          <p:nvPr/>
        </p:nvSpPr>
        <p:spPr bwMode="auto">
          <a:xfrm>
            <a:off x="234627" y="1154788"/>
            <a:ext cx="8641655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ts val="1200"/>
              </a:spcBef>
              <a:buSzPts val="1200"/>
              <a:buFont typeface="Symbol" pitchFamily="18" charset="2"/>
              <a:buChar char=""/>
            </a:pPr>
            <a:endParaRPr lang="pt-BR" altLang="pt-BR" sz="2000" b="0" i="0" dirty="0">
              <a:solidFill>
                <a:srgbClr val="FFFF00"/>
              </a:solidFill>
              <a:latin typeface="Arial" charset="0"/>
              <a:cs typeface="Times New Roman" pitchFamily="18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SzPts val="1200"/>
              <a:buFont typeface="Symbol" pitchFamily="18" charset="2"/>
              <a:buChar char=""/>
            </a:pPr>
            <a:r>
              <a:rPr lang="pt-BR" altLang="pt-BR" sz="2400" i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Aprimorar os controles internos e as conciliações referentes a diversas contas contábeis</a:t>
            </a:r>
            <a:r>
              <a:rPr lang="pt-BR" altLang="pt-BR" sz="2400" i="0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SzPts val="1200"/>
              <a:buFont typeface="Symbol" pitchFamily="18" charset="2"/>
              <a:buChar char=""/>
            </a:pPr>
            <a:r>
              <a:rPr lang="pt-BR" altLang="pt-BR" sz="2400" b="0" i="0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Aprimorar os controles internos no gerenciamento das carteiras da COHAB, do FMH e da PMSP.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SzPts val="1200"/>
              <a:buFont typeface="Symbol" pitchFamily="18" charset="2"/>
              <a:buChar char=""/>
            </a:pPr>
            <a:r>
              <a:rPr lang="pt-BR" altLang="pt-BR" sz="2400" i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Reduzir os índices de inadimplência da carteira imobiliária</a:t>
            </a:r>
            <a:r>
              <a:rPr lang="pt-BR" altLang="pt-BR" sz="2400" b="0" i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SzPts val="1200"/>
              <a:buFont typeface="Symbol" pitchFamily="18" charset="2"/>
              <a:buChar char=""/>
            </a:pPr>
            <a:r>
              <a:rPr lang="pt-BR" altLang="pt-BR" sz="2400" b="0" i="0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Regularizar pendências relativas a impostos e contribuições da COHAB/SP pagos com recursos do FMH.</a:t>
            </a: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SzPts val="1200"/>
              <a:buFont typeface="Symbol" pitchFamily="18" charset="2"/>
              <a:buChar char=""/>
            </a:pPr>
            <a:r>
              <a:rPr lang="pt-BR" altLang="pt-BR" sz="2400" i="0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Obter documentação que respalde os registros de absorção de prejuízos acumulados com créditos do acionista controlador.</a:t>
            </a:r>
            <a:endParaRPr lang="pt-BR" altLang="pt-BR" sz="2400" i="0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tângulo 1"/>
          <p:cNvSpPr>
            <a:spLocks noChangeArrowheads="1"/>
          </p:cNvSpPr>
          <p:nvPr/>
        </p:nvSpPr>
        <p:spPr bwMode="auto">
          <a:xfrm>
            <a:off x="179512" y="3166924"/>
            <a:ext cx="87849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4000" i="0" dirty="0">
                <a:solidFill>
                  <a:srgbClr val="FFFFFF"/>
                </a:solidFill>
                <a:latin typeface="Arial" charset="0"/>
              </a:rPr>
              <a:t>Obrigado!!!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099" name="Retângulo 2"/>
          <p:cNvSpPr>
            <a:spLocks noChangeArrowheads="1"/>
          </p:cNvSpPr>
          <p:nvPr/>
        </p:nvSpPr>
        <p:spPr bwMode="auto">
          <a:xfrm>
            <a:off x="827088" y="981075"/>
            <a:ext cx="80660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 sz="2400" b="0" i="0" u="sng">
              <a:latin typeface="Arial" charset="0"/>
            </a:endParaRPr>
          </a:p>
          <a:p>
            <a:pPr eaLnBrk="1" hangingPunct="1"/>
            <a:endParaRPr lang="pt-BR" altLang="pt-BR" sz="2400" b="0" i="0" u="sng">
              <a:latin typeface="Arial" charset="0"/>
            </a:endParaRPr>
          </a:p>
          <a:p>
            <a:pPr eaLnBrk="1" hangingPunct="1"/>
            <a:endParaRPr lang="pt-BR" altLang="pt-BR" sz="2400" b="0" i="0">
              <a:latin typeface="Arial" charset="0"/>
            </a:endParaRPr>
          </a:p>
          <a:p>
            <a:pPr eaLnBrk="1" hangingPunct="1"/>
            <a:endParaRPr lang="pt-BR" altLang="pt-BR" sz="2400" b="0" i="0">
              <a:latin typeface="Arial" charset="0"/>
            </a:endParaRPr>
          </a:p>
          <a:p>
            <a:pPr eaLnBrk="1" hangingPunct="1"/>
            <a:endParaRPr lang="pt-BR" altLang="pt-BR" sz="2400" b="0" i="0">
              <a:latin typeface="Arial" charset="0"/>
            </a:endParaRPr>
          </a:p>
          <a:p>
            <a:pPr eaLnBrk="1" hangingPunct="1"/>
            <a:endParaRPr lang="pt-BR" altLang="pt-BR" sz="2400" b="0" i="0">
              <a:latin typeface="Arial" charset="0"/>
            </a:endParaRPr>
          </a:p>
        </p:txBody>
      </p:sp>
      <p:sp>
        <p:nvSpPr>
          <p:cNvPr id="4100" name="Retângulo 3"/>
          <p:cNvSpPr>
            <a:spLocks noChangeArrowheads="1"/>
          </p:cNvSpPr>
          <p:nvPr/>
        </p:nvSpPr>
        <p:spPr bwMode="auto">
          <a:xfrm>
            <a:off x="251521" y="1196975"/>
            <a:ext cx="8641654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i="0" dirty="0">
                <a:solidFill>
                  <a:srgbClr val="FFFF00"/>
                </a:solidFill>
                <a:latin typeface="Arial" charset="0"/>
              </a:rPr>
              <a:t>Relatórios Anuais de Fiscalização</a:t>
            </a:r>
          </a:p>
          <a:p>
            <a:pPr eaLnBrk="1" hangingPunct="1"/>
            <a:endParaRPr lang="pt-BR" altLang="pt-BR" sz="2800" i="0" dirty="0">
              <a:latin typeface="Arial" charset="0"/>
            </a:endParaRPr>
          </a:p>
          <a:p>
            <a:pPr algn="just" eaLnBrk="1" hangingPunct="1"/>
            <a:r>
              <a:rPr lang="pt-BR" altLang="pt-BR" sz="2400" i="0" dirty="0">
                <a:latin typeface="Arial" charset="0"/>
              </a:rPr>
              <a:t>Objetivo: consolidação dos resultados das fiscalizações, para servir de base à emissão dos pareceres sobre as contas.</a:t>
            </a:r>
          </a:p>
          <a:p>
            <a:pPr eaLnBrk="1" hangingPunct="1"/>
            <a:endParaRPr lang="pt-BR" altLang="pt-BR" sz="2400" i="0" dirty="0">
              <a:latin typeface="Arial" charset="0"/>
            </a:endParaRPr>
          </a:p>
          <a:p>
            <a:pPr algn="just" eaLnBrk="1" hangingPunct="1"/>
            <a:r>
              <a:rPr lang="pt-BR" altLang="pt-BR" sz="2400" i="0" dirty="0">
                <a:latin typeface="Arial" charset="0"/>
              </a:rPr>
              <a:t>As contas consistem do balanço geral do exercício, acompanhado de demonstrativos que expressem a situação da entidade, nos aspectos relativos às gestões econômica, financeira e patrimonial.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0806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t-BR" altLang="pt-BR" sz="2800" u="sng" dirty="0" smtClean="0">
                <a:effectLst/>
                <a:latin typeface="Arial" charset="0"/>
                <a:ea typeface="Calibri" pitchFamily="34" charset="0"/>
                <a:cs typeface="Arial" charset="0"/>
              </a:rPr>
              <a:t>COHAB/SP - </a:t>
            </a:r>
            <a:r>
              <a:rPr lang="pt-BR" altLang="pt-BR" sz="2800" u="sng" dirty="0" err="1" smtClean="0">
                <a:effectLst/>
                <a:latin typeface="Arial" charset="0"/>
                <a:ea typeface="Calibri" pitchFamily="34" charset="0"/>
                <a:cs typeface="Arial" charset="0"/>
              </a:rPr>
              <a:t>RAFs</a:t>
            </a:r>
            <a:r>
              <a:rPr lang="pt-BR" altLang="pt-BR" sz="2800" u="sng" dirty="0" smtClean="0">
                <a:effectLst/>
                <a:latin typeface="Arial" charset="0"/>
                <a:ea typeface="Calibri" pitchFamily="34" charset="0"/>
                <a:cs typeface="Arial" charset="0"/>
              </a:rPr>
              <a:t> 2009/2012</a:t>
            </a:r>
            <a:r>
              <a:rPr lang="pt-BR" altLang="pt-BR" sz="2400" dirty="0" smtClean="0">
                <a:effectLst/>
                <a:latin typeface="Arial" charset="0"/>
                <a:ea typeface="Calibri" pitchFamily="34" charset="0"/>
                <a:cs typeface="Arial" charset="0"/>
              </a:rPr>
              <a:t/>
            </a:r>
            <a:br>
              <a:rPr lang="pt-BR" altLang="pt-BR" sz="2400" dirty="0" smtClean="0">
                <a:effectLst/>
                <a:latin typeface="Arial" charset="0"/>
                <a:ea typeface="Calibri" pitchFamily="34" charset="0"/>
                <a:cs typeface="Arial" charset="0"/>
              </a:rPr>
            </a:br>
            <a:endParaRPr lang="pt-BR" altLang="pt-BR" sz="2400" dirty="0" smtClean="0"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5288" y="1412875"/>
            <a:ext cx="8497887" cy="8276112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>
              <a:defRPr/>
            </a:pPr>
            <a:r>
              <a:rPr lang="pt-BR" altLang="pt-BR" sz="2400" b="0" i="0" dirty="0" smtClean="0">
                <a:latin typeface="Arial" charset="0"/>
              </a:rPr>
              <a:t>A COHAB/SP é uma Sociedade de Economia Mista com o objetivo principal de implementação da política municipal de habitação. Para subsidiar a elaboração dos Relatórios Anuais foram realizadas as seguintes fiscalizações:</a:t>
            </a:r>
          </a:p>
          <a:p>
            <a:pPr marL="355600" indent="-355600" algn="just">
              <a:lnSpc>
                <a:spcPct val="115000"/>
              </a:lnSpc>
              <a:buFont typeface="Symbol" pitchFamily="18" charset="2"/>
              <a:buChar char=""/>
              <a:tabLst>
                <a:tab pos="355600" algn="l"/>
              </a:tabLst>
              <a:defRPr/>
            </a:pPr>
            <a:r>
              <a:rPr lang="pt-BR" altLang="pt-BR" sz="2400" b="0" i="0" dirty="0" smtClean="0">
                <a:latin typeface="Arial" charset="0"/>
                <a:cs typeface="Times New Roman" pitchFamily="18" charset="0"/>
              </a:rPr>
              <a:t>Pessoal (2009 a 2012).</a:t>
            </a:r>
            <a:endParaRPr lang="pt-BR" altLang="pt-BR" sz="2400" b="0" i="0" dirty="0" smtClean="0">
              <a:latin typeface="Arial" charset="0"/>
            </a:endParaRPr>
          </a:p>
          <a:p>
            <a:pPr marL="266700" indent="-266700" algn="just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pt-BR" altLang="pt-BR" sz="2400" b="0" i="0" dirty="0" smtClean="0">
                <a:latin typeface="Arial" charset="0"/>
                <a:cs typeface="Times New Roman" pitchFamily="18" charset="0"/>
              </a:rPr>
              <a:t> Determinações de Exercícios Anteriores </a:t>
            </a:r>
            <a:r>
              <a:rPr lang="pt-BR" altLang="pt-BR" sz="2400" b="0" i="0" dirty="0" smtClean="0">
                <a:latin typeface="Arial" charset="0"/>
              </a:rPr>
              <a:t>(2009 a 2012).</a:t>
            </a:r>
          </a:p>
          <a:p>
            <a:pPr marL="266700" indent="-266700" algn="just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pt-BR" altLang="pt-BR" sz="2400" b="0" i="0" dirty="0" smtClean="0">
                <a:latin typeface="Arial" charset="0"/>
                <a:cs typeface="Times New Roman" pitchFamily="18" charset="0"/>
              </a:rPr>
              <a:t> Receitas e Despesas </a:t>
            </a:r>
            <a:r>
              <a:rPr lang="pt-BR" altLang="pt-BR" sz="2400" b="0" i="0" dirty="0" smtClean="0">
                <a:latin typeface="Arial" charset="0"/>
              </a:rPr>
              <a:t>(2009 a 2012).</a:t>
            </a:r>
          </a:p>
          <a:p>
            <a:pPr marL="266700" indent="-266700" algn="just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pt-BR" altLang="pt-BR" sz="2400" b="0" i="0" dirty="0" smtClean="0">
                <a:latin typeface="Arial" charset="0"/>
                <a:cs typeface="Times New Roman" pitchFamily="18" charset="0"/>
              </a:rPr>
              <a:t> Gestão Financeira </a:t>
            </a:r>
            <a:r>
              <a:rPr lang="pt-BR" altLang="pt-BR" sz="2400" b="0" i="0" dirty="0" smtClean="0">
                <a:latin typeface="Arial" charset="0"/>
              </a:rPr>
              <a:t>(2009 a 2012).</a:t>
            </a:r>
          </a:p>
          <a:p>
            <a:pPr marL="266700" indent="-266700" algn="just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pt-BR" altLang="pt-BR" sz="2400" b="0" i="0" dirty="0" smtClean="0">
                <a:latin typeface="Arial" charset="0"/>
                <a:cs typeface="Times New Roman" pitchFamily="18" charset="0"/>
              </a:rPr>
              <a:t> Demonstrações Contábeis </a:t>
            </a:r>
            <a:r>
              <a:rPr lang="pt-BR" altLang="pt-BR" sz="2400" b="0" i="0" dirty="0" smtClean="0">
                <a:latin typeface="Arial" charset="0"/>
              </a:rPr>
              <a:t>(2009 a 2012).</a:t>
            </a:r>
          </a:p>
          <a:p>
            <a:pPr marL="266700" indent="-266700" algn="just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pt-BR" altLang="pt-BR" sz="2400" b="0" i="0" dirty="0" smtClean="0">
                <a:latin typeface="Arial" charset="0"/>
              </a:rPr>
              <a:t> Empréstimos/Inadimplência (2009 a 2010).</a:t>
            </a:r>
          </a:p>
          <a:p>
            <a:pPr marL="266700" indent="-266700" algn="just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pt-BR" altLang="pt-BR" sz="2400" b="0" i="0" dirty="0" smtClean="0">
                <a:latin typeface="Arial" charset="0"/>
              </a:rPr>
              <a:t> Ativo Realizável (2010).</a:t>
            </a:r>
          </a:p>
          <a:p>
            <a:pPr marL="266700" indent="-266700" algn="just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pt-BR" altLang="pt-BR" sz="2400" b="0" i="0" dirty="0" smtClean="0">
                <a:latin typeface="Arial" charset="0"/>
              </a:rPr>
              <a:t> Bens Móveis/Inventário (2010).</a:t>
            </a:r>
          </a:p>
          <a:p>
            <a:pPr algn="just">
              <a:lnSpc>
                <a:spcPct val="115000"/>
              </a:lnSpc>
              <a:buFont typeface="Symbol" pitchFamily="18" charset="2"/>
              <a:buNone/>
              <a:defRPr/>
            </a:pPr>
            <a:r>
              <a:rPr lang="pt-BR" altLang="pt-BR" sz="2000" b="0" i="0" dirty="0" smtClean="0">
                <a:latin typeface="Arial" charset="0"/>
              </a:rPr>
              <a:t>  </a:t>
            </a:r>
          </a:p>
          <a:p>
            <a:pPr>
              <a:defRPr/>
            </a:pPr>
            <a:endParaRPr lang="pt-BR" altLang="pt-BR" sz="2000" b="0" i="0" dirty="0" smtClean="0">
              <a:latin typeface="Arial" charset="0"/>
            </a:endParaRPr>
          </a:p>
          <a:p>
            <a:pPr>
              <a:defRPr/>
            </a:pPr>
            <a:endParaRPr lang="pt-BR" altLang="pt-BR" sz="2000" b="0" i="0" dirty="0" smtClean="0">
              <a:latin typeface="Arial" charset="0"/>
            </a:endParaRPr>
          </a:p>
          <a:p>
            <a:pPr>
              <a:defRPr/>
            </a:pPr>
            <a:endParaRPr lang="pt-BR" altLang="pt-BR" sz="2000" b="0" i="0" dirty="0" smtClean="0">
              <a:latin typeface="Arial" charset="0"/>
            </a:endParaRPr>
          </a:p>
          <a:p>
            <a:pPr>
              <a:defRPr/>
            </a:pPr>
            <a:endParaRPr lang="pt-BR" altLang="pt-BR" dirty="0" smtClean="0"/>
          </a:p>
          <a:p>
            <a:pPr>
              <a:defRPr/>
            </a:pPr>
            <a:endParaRPr lang="pt-BR" altLang="pt-BR" dirty="0" smtClean="0"/>
          </a:p>
          <a:p>
            <a:pPr>
              <a:defRPr/>
            </a:pPr>
            <a:endParaRPr lang="pt-BR" altLang="pt-BR" dirty="0" smtClean="0"/>
          </a:p>
          <a:p>
            <a:pPr>
              <a:defRPr/>
            </a:pPr>
            <a:endParaRPr lang="pt-BR" altLang="pt-BR" dirty="0" smtClean="0"/>
          </a:p>
          <a:p>
            <a:pPr>
              <a:defRPr/>
            </a:pPr>
            <a:endParaRPr lang="pt-BR" altLang="pt-BR" dirty="0" smtClean="0"/>
          </a:p>
          <a:p>
            <a:pPr>
              <a:defRPr/>
            </a:pPr>
            <a:endParaRPr lang="pt-BR" altLang="pt-BR" dirty="0" smtClean="0"/>
          </a:p>
          <a:p>
            <a:pPr>
              <a:defRPr/>
            </a:pPr>
            <a:endParaRPr lang="pt-BR" altLang="pt-BR" dirty="0" smtClean="0"/>
          </a:p>
          <a:p>
            <a:pPr>
              <a:defRPr/>
            </a:pPr>
            <a:endParaRPr lang="pt-BR" altLang="pt-BR" dirty="0" smtClean="0"/>
          </a:p>
          <a:p>
            <a:pPr>
              <a:defRPr/>
            </a:pPr>
            <a:endParaRPr lang="pt-BR" altLang="pt-BR" dirty="0" smtClean="0"/>
          </a:p>
          <a:p>
            <a:pPr>
              <a:defRPr/>
            </a:pPr>
            <a:endParaRPr lang="pt-BR" altLang="pt-BR" dirty="0" smtClean="0"/>
          </a:p>
          <a:p>
            <a:pPr>
              <a:defRPr/>
            </a:pPr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tângulo 1"/>
          <p:cNvSpPr>
            <a:spLocks noChangeArrowheads="1"/>
          </p:cNvSpPr>
          <p:nvPr/>
        </p:nvSpPr>
        <p:spPr bwMode="auto">
          <a:xfrm>
            <a:off x="179512" y="1125538"/>
            <a:ext cx="8785101" cy="701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i="0" u="sng" dirty="0">
                <a:latin typeface="Arial" charset="0"/>
              </a:rPr>
              <a:t>Pessoal</a:t>
            </a:r>
            <a:endParaRPr lang="pt-BR" altLang="pt-BR" sz="2800" i="0" dirty="0">
              <a:latin typeface="Arial" charset="0"/>
            </a:endParaRPr>
          </a:p>
          <a:p>
            <a:pPr eaLnBrk="1" hangingPunct="1"/>
            <a:endParaRPr lang="pt-BR" altLang="pt-BR" sz="2400" b="0" i="0" dirty="0" smtClean="0">
              <a:latin typeface="Arial" charset="0"/>
            </a:endParaRPr>
          </a:p>
          <a:p>
            <a:pPr algn="just" eaLnBrk="1" hangingPunct="1"/>
            <a:r>
              <a:rPr lang="pt-BR" altLang="pt-BR" sz="2400" b="0" i="0" dirty="0" smtClean="0">
                <a:latin typeface="Arial" charset="0"/>
              </a:rPr>
              <a:t>Objetivo</a:t>
            </a:r>
            <a:r>
              <a:rPr lang="pt-BR" altLang="pt-BR" sz="2400" b="0" i="0" dirty="0">
                <a:latin typeface="Arial" charset="0"/>
              </a:rPr>
              <a:t>: verificação da legalidade dos atos de admissão e demissão e a análise da situação dos empregados cedidos a outros órgãos.</a:t>
            </a:r>
            <a:endParaRPr lang="pt-BR" altLang="pt-BR" sz="2400" b="0" i="0" u="sng" dirty="0">
              <a:latin typeface="Arial" charset="0"/>
            </a:endParaRPr>
          </a:p>
          <a:p>
            <a:pPr eaLnBrk="1" hangingPunct="1"/>
            <a:endParaRPr lang="pt-BR" altLang="pt-BR" sz="2400" b="0" i="0" u="sng" dirty="0">
              <a:latin typeface="Arial" charset="0"/>
            </a:endParaRPr>
          </a:p>
          <a:p>
            <a:pPr eaLnBrk="1" hangingPunct="1"/>
            <a:r>
              <a:rPr lang="pt-BR" altLang="pt-BR" sz="2800" b="0" i="0" u="sng" dirty="0">
                <a:latin typeface="Arial" charset="0"/>
              </a:rPr>
              <a:t>Procedimentos</a:t>
            </a:r>
          </a:p>
          <a:p>
            <a:pPr algn="just" eaLnBrk="1" hangingPunct="1">
              <a:lnSpc>
                <a:spcPct val="115000"/>
              </a:lnSpc>
              <a:buSzPts val="1200"/>
              <a:buFont typeface="Symbol" pitchFamily="18" charset="2"/>
              <a:buChar char=""/>
            </a:pPr>
            <a:r>
              <a:rPr lang="pt-BR" altLang="pt-BR" sz="2400" b="0" i="0" dirty="0" smtClean="0">
                <a:latin typeface="Arial" charset="0"/>
                <a:cs typeface="Times New Roman" pitchFamily="18" charset="0"/>
              </a:rPr>
              <a:t>   </a:t>
            </a:r>
            <a:r>
              <a:rPr lang="pt-BR" altLang="pt-BR" sz="2400" b="0" i="0" dirty="0">
                <a:latin typeface="Arial" charset="0"/>
                <a:cs typeface="Times New Roman" pitchFamily="18" charset="0"/>
              </a:rPr>
              <a:t>Identificação dos admitidos e demitidos.</a:t>
            </a:r>
            <a:endParaRPr lang="pt-BR" altLang="pt-BR" sz="2400" b="0" i="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15000"/>
              </a:lnSpc>
              <a:buSzPts val="1200"/>
              <a:buFont typeface="Symbol" pitchFamily="18" charset="2"/>
              <a:buChar char=""/>
            </a:pPr>
            <a:r>
              <a:rPr lang="pt-BR" altLang="pt-BR" sz="2400" b="0" i="0" dirty="0">
                <a:latin typeface="Arial" charset="0"/>
                <a:cs typeface="Times New Roman" pitchFamily="18" charset="0"/>
              </a:rPr>
              <a:t>   Verificação dos procedimentos de admissão e demissão.</a:t>
            </a:r>
            <a:endParaRPr lang="pt-BR" altLang="pt-BR" sz="2400" b="0" i="0" dirty="0">
              <a:latin typeface="Calibri" pitchFamily="34" charset="0"/>
            </a:endParaRPr>
          </a:p>
          <a:p>
            <a:pPr algn="just" eaLnBrk="1" hangingPunct="1">
              <a:lnSpc>
                <a:spcPct val="115000"/>
              </a:lnSpc>
              <a:buSzPts val="1200"/>
              <a:buFont typeface="Symbol" pitchFamily="18" charset="2"/>
              <a:buChar char=""/>
            </a:pPr>
            <a:r>
              <a:rPr lang="pt-BR" altLang="pt-BR" sz="2400" b="0" i="0" dirty="0">
                <a:latin typeface="Arial" charset="0"/>
                <a:cs typeface="Times New Roman" pitchFamily="18" charset="0"/>
              </a:rPr>
              <a:t>   Análise da situação dos empregados cedidos.</a:t>
            </a:r>
            <a:endParaRPr lang="pt-BR" altLang="pt-BR" sz="2400" b="0" i="0" dirty="0">
              <a:latin typeface="Calibri" pitchFamily="34" charset="0"/>
            </a:endParaRPr>
          </a:p>
          <a:p>
            <a:pPr algn="just" eaLnBrk="1" hangingPunct="1">
              <a:lnSpc>
                <a:spcPct val="115000"/>
              </a:lnSpc>
              <a:buSzPts val="1200"/>
              <a:buFont typeface="Symbol" pitchFamily="18" charset="2"/>
              <a:buChar char=""/>
            </a:pPr>
            <a:r>
              <a:rPr lang="pt-BR" altLang="pt-BR" sz="2400" b="0" i="0" dirty="0">
                <a:latin typeface="Arial" charset="0"/>
                <a:cs typeface="Times New Roman" pitchFamily="18" charset="0"/>
              </a:rPr>
              <a:t>   Encaminhamento das alterações do quadro de pessoal ao TCMSP.</a:t>
            </a:r>
            <a:endParaRPr lang="pt-BR" altLang="pt-BR" sz="2400" b="0" i="0" dirty="0">
              <a:latin typeface="Calibri" pitchFamily="34" charset="0"/>
            </a:endParaRPr>
          </a:p>
          <a:p>
            <a:pPr eaLnBrk="1" hangingPunct="1"/>
            <a:endParaRPr lang="pt-BR" altLang="pt-BR" sz="2800" b="0" i="0" dirty="0">
              <a:latin typeface="Arial" charset="0"/>
            </a:endParaRPr>
          </a:p>
          <a:p>
            <a:pPr eaLnBrk="1" hangingPunct="1"/>
            <a:endParaRPr lang="pt-BR" altLang="pt-BR" sz="2800" b="0" i="0" dirty="0">
              <a:latin typeface="Arial" charset="0"/>
            </a:endParaRPr>
          </a:p>
          <a:p>
            <a:pPr eaLnBrk="1" hangingPunct="1"/>
            <a:endParaRPr lang="pt-BR" altLang="pt-BR" sz="2800" b="0" i="0" dirty="0">
              <a:latin typeface="Arial" charset="0"/>
            </a:endParaRP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eaLnBrk="1" hangingPunct="1"/>
            <a:r>
              <a:rPr lang="pt-BR" altLang="pt-BR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908050"/>
            <a:ext cx="8785101" cy="106285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pt-BR" altLang="pt-BR" sz="2800" i="0" u="sng" dirty="0" smtClean="0">
                <a:latin typeface="Arial" charset="0"/>
              </a:rPr>
              <a:t>Gestão Financeira</a:t>
            </a:r>
          </a:p>
          <a:p>
            <a:pPr>
              <a:defRPr/>
            </a:pPr>
            <a:endParaRPr lang="pt-BR" altLang="pt-BR" sz="2400" u="sng" dirty="0" smtClean="0"/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altLang="pt-BR" sz="2400" b="0" i="0" dirty="0" smtClean="0">
                <a:latin typeface="Arial" charset="0"/>
              </a:rPr>
              <a:t>Objetivo: avaliação da gestão financeira, do fluxo de caixa e da tempestividade dos pagamentos</a:t>
            </a:r>
            <a:r>
              <a:rPr lang="pt-BR" altLang="pt-BR" sz="2400" dirty="0" smtClean="0">
                <a:latin typeface="Arial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altLang="pt-BR" sz="2400" b="0" i="0" u="sng" dirty="0" smtClean="0">
                <a:latin typeface="Arial" charset="0"/>
              </a:rPr>
              <a:t>Procedimentos</a:t>
            </a:r>
            <a:endParaRPr lang="pt-BR" altLang="pt-BR" sz="2400" b="0" i="0" dirty="0" smtClean="0">
              <a:latin typeface="Arial" charset="0"/>
            </a:endParaRPr>
          </a:p>
          <a:p>
            <a:pPr marL="266700" indent="-266700" algn="just">
              <a:lnSpc>
                <a:spcPct val="115000"/>
              </a:lnSpc>
              <a:spcBef>
                <a:spcPts val="600"/>
              </a:spcBef>
              <a:buSzPts val="1200"/>
              <a:buFont typeface="Symbol" pitchFamily="18" charset="2"/>
              <a:buChar char=""/>
              <a:defRPr/>
            </a:pPr>
            <a:r>
              <a:rPr lang="pt-BR" altLang="pt-BR" sz="2400" b="0" i="0" dirty="0" smtClean="0">
                <a:latin typeface="Arial" charset="0"/>
                <a:cs typeface="Times New Roman" pitchFamily="18" charset="0"/>
              </a:rPr>
              <a:t> Exame das conciliações das contas bancárias.</a:t>
            </a:r>
          </a:p>
          <a:p>
            <a:pPr marL="266700" indent="-266700" algn="just">
              <a:lnSpc>
                <a:spcPct val="115000"/>
              </a:lnSpc>
              <a:spcBef>
                <a:spcPts val="600"/>
              </a:spcBef>
              <a:buSzPts val="1200"/>
              <a:buFont typeface="Symbol" pitchFamily="18" charset="2"/>
              <a:buChar char=""/>
              <a:defRPr/>
            </a:pPr>
            <a:r>
              <a:rPr lang="pt-BR" altLang="pt-BR" sz="2400" b="0" i="0" dirty="0" smtClean="0">
                <a:latin typeface="Arial" charset="0"/>
                <a:cs typeface="Times New Roman" pitchFamily="18" charset="0"/>
              </a:rPr>
              <a:t> Análise das principais origens e aplicações de recursos financeiros.</a:t>
            </a:r>
          </a:p>
          <a:p>
            <a:pPr marL="266700" indent="-266700" algn="just">
              <a:lnSpc>
                <a:spcPct val="115000"/>
              </a:lnSpc>
              <a:spcBef>
                <a:spcPts val="600"/>
              </a:spcBef>
              <a:buSzPts val="1200"/>
              <a:buFont typeface="Symbol" pitchFamily="18" charset="2"/>
              <a:buChar char=""/>
              <a:defRPr/>
            </a:pPr>
            <a:r>
              <a:rPr lang="pt-BR" altLang="pt-BR" sz="2400" b="0" i="0" dirty="0" smtClean="0">
                <a:latin typeface="Arial" charset="0"/>
                <a:cs typeface="Times New Roman" pitchFamily="18" charset="0"/>
              </a:rPr>
              <a:t>Verificação se os recursos disponíveis eram suficientes para pagamento dos compromissos assumidos.</a:t>
            </a:r>
          </a:p>
          <a:p>
            <a:pPr marL="266700" indent="-266700" algn="just">
              <a:lnSpc>
                <a:spcPct val="115000"/>
              </a:lnSpc>
              <a:spcBef>
                <a:spcPts val="600"/>
              </a:spcBef>
              <a:buSzPts val="1200"/>
              <a:buFont typeface="Symbol" pitchFamily="18" charset="2"/>
              <a:buChar char=""/>
              <a:defRPr/>
            </a:pPr>
            <a:r>
              <a:rPr lang="pt-BR" altLang="pt-BR" sz="2400" b="0" i="0" dirty="0" smtClean="0">
                <a:latin typeface="Arial" charset="0"/>
                <a:cs typeface="Times New Roman" pitchFamily="18" charset="0"/>
              </a:rPr>
              <a:t>Verificação da ordem cronológica e da tempestividade dos  pagamentos.</a:t>
            </a:r>
          </a:p>
          <a:p>
            <a:pPr>
              <a:defRPr/>
            </a:pPr>
            <a:endParaRPr lang="pt-BR" altLang="pt-BR" sz="2400" u="sng" dirty="0" smtClean="0"/>
          </a:p>
          <a:p>
            <a:pPr>
              <a:defRPr/>
            </a:pPr>
            <a:endParaRPr lang="pt-BR" altLang="pt-BR" sz="2400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u="sng" dirty="0" smtClean="0"/>
          </a:p>
          <a:p>
            <a:pPr>
              <a:defRPr/>
            </a:pPr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tângulo 1"/>
          <p:cNvSpPr>
            <a:spLocks noChangeArrowheads="1"/>
          </p:cNvSpPr>
          <p:nvPr/>
        </p:nvSpPr>
        <p:spPr bwMode="auto">
          <a:xfrm>
            <a:off x="323528" y="908050"/>
            <a:ext cx="85696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i="0" u="sng" dirty="0">
                <a:latin typeface="Arial" charset="0"/>
              </a:rPr>
              <a:t>Receitas e Despesas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3528" y="1268413"/>
            <a:ext cx="8569647" cy="10464403"/>
          </a:xfrm>
          <a:prstGeom prst="rect">
            <a:avLst/>
          </a:prstGeom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/>
            <a:endParaRPr lang="pt-BR" altLang="pt-BR" sz="800" b="0" i="0" dirty="0" smtClean="0">
              <a:latin typeface="Arial" charset="0"/>
            </a:endParaRPr>
          </a:p>
          <a:p>
            <a:pPr algn="just" eaLnBrk="1" hangingPunct="1"/>
            <a:r>
              <a:rPr lang="pt-BR" altLang="pt-BR" sz="2400" b="0" i="0" dirty="0" smtClean="0">
                <a:latin typeface="Arial" charset="0"/>
              </a:rPr>
              <a:t>Objetivo</a:t>
            </a:r>
            <a:r>
              <a:rPr lang="pt-BR" altLang="pt-BR" sz="2400" b="0" i="0" dirty="0">
                <a:latin typeface="Arial" charset="0"/>
              </a:rPr>
              <a:t>: análise dos principais controles relacionados à obtenção de receitas e à realização das despesas, e dos critérios de reconhecimento das receitas e apropriação das despesas.</a:t>
            </a:r>
          </a:p>
          <a:p>
            <a:pPr algn="just" eaLnBrk="1" hangingPunct="1"/>
            <a:endParaRPr lang="pt-BR" altLang="pt-BR" sz="2400" b="0" i="0" u="sng" dirty="0">
              <a:latin typeface="Arial" charset="0"/>
            </a:endParaRPr>
          </a:p>
          <a:p>
            <a:pPr algn="just" eaLnBrk="1" hangingPunct="1"/>
            <a:r>
              <a:rPr lang="pt-BR" altLang="pt-BR" sz="2400" b="0" i="0" u="sng" dirty="0">
                <a:latin typeface="Arial" charset="0"/>
              </a:rPr>
              <a:t>Procedimentos</a:t>
            </a:r>
          </a:p>
          <a:p>
            <a:pPr algn="just" eaLnBrk="1" hangingPunct="1">
              <a:spcBef>
                <a:spcPts val="1200"/>
              </a:spcBef>
              <a:buSzPts val="1200"/>
              <a:buFont typeface="Symbol" pitchFamily="18" charset="2"/>
              <a:buChar char=""/>
            </a:pPr>
            <a:r>
              <a:rPr lang="pt-BR" altLang="pt-BR" sz="2400" b="0" i="0" dirty="0" smtClean="0">
                <a:latin typeface="Arial" charset="0"/>
                <a:cs typeface="Times New Roman" pitchFamily="18" charset="0"/>
              </a:rPr>
              <a:t> </a:t>
            </a:r>
            <a:r>
              <a:rPr lang="pt-BR" altLang="pt-BR" sz="2400" b="0" i="0" dirty="0">
                <a:latin typeface="Arial" charset="0"/>
                <a:cs typeface="Times New Roman" pitchFamily="18" charset="0"/>
              </a:rPr>
              <a:t>Análise dos controles relacionados às principais receitas e despesas.</a:t>
            </a:r>
            <a:endParaRPr lang="pt-BR" altLang="pt-BR" sz="2400" b="0" i="0" dirty="0">
              <a:latin typeface="Arial" charset="0"/>
            </a:endParaRPr>
          </a:p>
          <a:p>
            <a:pPr algn="just" eaLnBrk="1" hangingPunct="1">
              <a:spcBef>
                <a:spcPts val="1200"/>
              </a:spcBef>
              <a:buSzPts val="1200"/>
              <a:buFont typeface="Symbol" pitchFamily="18" charset="2"/>
              <a:buChar char=""/>
            </a:pPr>
            <a:r>
              <a:rPr lang="pt-BR" altLang="pt-BR" sz="2400" b="0" i="0" dirty="0">
                <a:latin typeface="Arial" charset="0"/>
                <a:cs typeface="Times New Roman" pitchFamily="18" charset="0"/>
              </a:rPr>
              <a:t>Exame da classificação contábil e dos critérios de reconhecimento das receitas.</a:t>
            </a:r>
          </a:p>
          <a:p>
            <a:pPr algn="just" eaLnBrk="1" hangingPunct="1">
              <a:spcBef>
                <a:spcPts val="1200"/>
              </a:spcBef>
              <a:buSzPts val="1200"/>
              <a:buFont typeface="Symbol" pitchFamily="18" charset="2"/>
              <a:buChar char=""/>
            </a:pPr>
            <a:r>
              <a:rPr lang="pt-BR" altLang="pt-BR" sz="2400" b="0" i="0" dirty="0">
                <a:latin typeface="Arial" charset="0"/>
                <a:cs typeface="Times New Roman" pitchFamily="18" charset="0"/>
              </a:rPr>
              <a:t>Exame da classificação contábil e dos critérios de apropriação das    despesas.</a:t>
            </a:r>
            <a:endParaRPr lang="pt-BR" altLang="pt-BR" sz="2400" b="0" i="0" dirty="0">
              <a:latin typeface="Arial" charset="0"/>
            </a:endParaRPr>
          </a:p>
          <a:p>
            <a:pPr algn="just" eaLnBrk="1" hangingPunct="1"/>
            <a:endParaRPr lang="pt-BR" altLang="pt-BR" sz="2400" b="0" i="0" dirty="0">
              <a:latin typeface="Arial" charset="0"/>
            </a:endParaRPr>
          </a:p>
          <a:p>
            <a:pPr algn="just" eaLnBrk="1" hangingPunct="1"/>
            <a:endParaRPr lang="pt-BR" altLang="pt-BR" sz="2000" b="0" i="0" dirty="0">
              <a:latin typeface="Arial" charset="0"/>
            </a:endParaRP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ângulo 1"/>
          <p:cNvSpPr>
            <a:spLocks noChangeArrowheads="1"/>
          </p:cNvSpPr>
          <p:nvPr/>
        </p:nvSpPr>
        <p:spPr bwMode="auto">
          <a:xfrm>
            <a:off x="323528" y="764704"/>
            <a:ext cx="8569647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Aft>
                <a:spcPts val="600"/>
              </a:spcAft>
            </a:pPr>
            <a:r>
              <a:rPr lang="pt-BR" altLang="pt-BR" sz="2800" i="0" u="sng" dirty="0">
                <a:latin typeface="Arial" charset="0"/>
              </a:rPr>
              <a:t>Demonstrações Contábeis</a:t>
            </a:r>
          </a:p>
        </p:txBody>
      </p:sp>
      <p:sp>
        <p:nvSpPr>
          <p:cNvPr id="9219" name="Retângulo 2"/>
          <p:cNvSpPr>
            <a:spLocks/>
          </p:cNvSpPr>
          <p:nvPr/>
        </p:nvSpPr>
        <p:spPr bwMode="auto">
          <a:xfrm>
            <a:off x="179512" y="1606550"/>
            <a:ext cx="8713663" cy="9126538"/>
          </a:xfrm>
          <a:custGeom>
            <a:avLst/>
            <a:gdLst>
              <a:gd name="T0" fmla="*/ 12702 w 8077596"/>
              <a:gd name="T1" fmla="*/ 0 h 5201275"/>
              <a:gd name="T2" fmla="*/ 8078787 w 8077596"/>
              <a:gd name="T3" fmla="*/ 0 h 5201275"/>
              <a:gd name="T4" fmla="*/ 8066085 w 8077596"/>
              <a:gd name="T5" fmla="*/ 9126538 h 5201275"/>
              <a:gd name="T6" fmla="*/ 0 w 8077596"/>
              <a:gd name="T7" fmla="*/ 9126538 h 5201275"/>
              <a:gd name="T8" fmla="*/ 12702 w 8077596"/>
              <a:gd name="T9" fmla="*/ 0 h 5201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77596"/>
              <a:gd name="T16" fmla="*/ 0 h 5201275"/>
              <a:gd name="T17" fmla="*/ 8077596 w 8077596"/>
              <a:gd name="T18" fmla="*/ 5201275 h 52012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77596" h="5201275">
                <a:moveTo>
                  <a:pt x="12700" y="0"/>
                </a:moveTo>
                <a:lnTo>
                  <a:pt x="8077596" y="0"/>
                </a:lnTo>
                <a:cubicBezTo>
                  <a:pt x="8073363" y="1733758"/>
                  <a:pt x="8069129" y="3467517"/>
                  <a:pt x="8064896" y="5201275"/>
                </a:cubicBezTo>
                <a:lnTo>
                  <a:pt x="0" y="5201275"/>
                </a:lnTo>
                <a:cubicBezTo>
                  <a:pt x="4233" y="3467517"/>
                  <a:pt x="8467" y="1733758"/>
                  <a:pt x="12700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355600" indent="-355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r>
              <a:rPr lang="pt-BR" altLang="pt-BR" sz="2000" b="0" i="0" dirty="0" smtClean="0">
                <a:latin typeface="Arial" charset="0"/>
              </a:rPr>
              <a:t>Objetivo</a:t>
            </a:r>
            <a:r>
              <a:rPr lang="pt-BR" altLang="pt-BR" sz="2000" b="0" i="0" dirty="0">
                <a:latin typeface="Arial" charset="0"/>
              </a:rPr>
              <a:t>: verificação da regularidade das demonstrações contábeis e da segurança dos controles internos.</a:t>
            </a: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algn="just" eaLnBrk="1" hangingPunct="1"/>
            <a:r>
              <a:rPr lang="pt-BR" altLang="pt-BR" sz="2000" b="0" i="0" u="sng" dirty="0">
                <a:latin typeface="Arial" charset="0"/>
              </a:rPr>
              <a:t>Procedimentos</a:t>
            </a: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lvl="1" algn="just" eaLnBrk="1" hangingPunct="1">
              <a:lnSpc>
                <a:spcPct val="115000"/>
              </a:lnSpc>
              <a:buSzPts val="1200"/>
              <a:buFont typeface="Symbol" pitchFamily="18" charset="2"/>
              <a:buChar char=""/>
            </a:pPr>
            <a:r>
              <a:rPr lang="pt-BR" altLang="pt-BR" sz="2000" b="0" i="0" dirty="0">
                <a:latin typeface="Arial" charset="0"/>
                <a:cs typeface="Times New Roman" pitchFamily="18" charset="0"/>
              </a:rPr>
              <a:t>Verificação da aprovação das contas pelo Conselho Fiscal e de Administração, e na Assembleia Geral.</a:t>
            </a:r>
            <a:endParaRPr lang="pt-BR" altLang="pt-BR" sz="2000" b="0" i="0" dirty="0">
              <a:latin typeface="Arial" charset="0"/>
            </a:endParaRPr>
          </a:p>
          <a:p>
            <a:pPr lvl="1" algn="just" eaLnBrk="1" hangingPunct="1">
              <a:lnSpc>
                <a:spcPct val="115000"/>
              </a:lnSpc>
              <a:buSzPts val="1200"/>
              <a:buFont typeface="Symbol" pitchFamily="18" charset="2"/>
              <a:buChar char=""/>
            </a:pPr>
            <a:r>
              <a:rPr lang="pt-BR" altLang="pt-BR" sz="2000" b="0" i="0" dirty="0">
                <a:latin typeface="Arial" charset="0"/>
                <a:cs typeface="Times New Roman" pitchFamily="18" charset="0"/>
              </a:rPr>
              <a:t>Verificação da Publicação das Demonstrações Contábeis.</a:t>
            </a:r>
            <a:endParaRPr lang="pt-BR" altLang="pt-BR" sz="2000" b="0" i="0" dirty="0">
              <a:latin typeface="Arial" charset="0"/>
            </a:endParaRPr>
          </a:p>
          <a:p>
            <a:pPr lvl="1" algn="just" eaLnBrk="1" hangingPunct="1">
              <a:lnSpc>
                <a:spcPct val="115000"/>
              </a:lnSpc>
              <a:buSzPts val="1200"/>
              <a:buFont typeface="Symbol" pitchFamily="18" charset="2"/>
              <a:buChar char=""/>
            </a:pPr>
            <a:r>
              <a:rPr lang="pt-BR" altLang="pt-BR" sz="2000" b="0" i="0" dirty="0">
                <a:latin typeface="Arial" charset="0"/>
                <a:cs typeface="Times New Roman" pitchFamily="18" charset="0"/>
              </a:rPr>
              <a:t>Verificação do Parecer da Auditoria Independente.</a:t>
            </a:r>
            <a:endParaRPr lang="pt-BR" altLang="pt-BR" sz="2000" b="0" i="0" dirty="0">
              <a:latin typeface="Arial" charset="0"/>
            </a:endParaRPr>
          </a:p>
          <a:p>
            <a:pPr lvl="1" algn="just" eaLnBrk="1" hangingPunct="1">
              <a:lnSpc>
                <a:spcPct val="115000"/>
              </a:lnSpc>
              <a:buSzPts val="1200"/>
              <a:buFont typeface="Symbol" pitchFamily="18" charset="2"/>
              <a:buChar char=""/>
            </a:pPr>
            <a:r>
              <a:rPr lang="pt-BR" altLang="pt-BR" sz="2000" b="0" i="0" dirty="0">
                <a:latin typeface="Arial" charset="0"/>
                <a:cs typeface="Times New Roman" pitchFamily="18" charset="0"/>
              </a:rPr>
              <a:t>Verificação da regularidade dos registros contábeis e a segurança dos controles internos.</a:t>
            </a:r>
            <a:endParaRPr lang="pt-BR" altLang="pt-BR" sz="2000" b="0" i="0" dirty="0">
              <a:latin typeface="Arial" charset="0"/>
            </a:endParaRPr>
          </a:p>
          <a:p>
            <a:pPr lvl="1" algn="just" eaLnBrk="1" hangingPunct="1">
              <a:lnSpc>
                <a:spcPct val="115000"/>
              </a:lnSpc>
              <a:buSzPts val="1200"/>
              <a:buFont typeface="Symbol" pitchFamily="18" charset="2"/>
              <a:buChar char=""/>
            </a:pPr>
            <a:r>
              <a:rPr lang="pt-BR" altLang="pt-BR" sz="2000" b="0" i="0" dirty="0">
                <a:latin typeface="Arial" charset="0"/>
                <a:cs typeface="Times New Roman" pitchFamily="18" charset="0"/>
              </a:rPr>
              <a:t>Verificação do Balanço Patrimonial, Demonstração das Mutações do Patrimônio, Demonstração do Resultado do Exercício e Demonstração dos Fluxos de Caixa.</a:t>
            </a:r>
            <a:endParaRPr lang="pt-BR" altLang="pt-BR" sz="2000" b="0" i="0" dirty="0">
              <a:latin typeface="Arial" charset="0"/>
            </a:endParaRP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  <a:p>
            <a:pPr eaLnBrk="1" hangingPunct="1"/>
            <a:endParaRPr lang="pt-BR" altLang="pt-BR" sz="2000" b="0" i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tângulo 1"/>
          <p:cNvSpPr>
            <a:spLocks noChangeArrowheads="1"/>
          </p:cNvSpPr>
          <p:nvPr/>
        </p:nvSpPr>
        <p:spPr bwMode="auto">
          <a:xfrm>
            <a:off x="251520" y="908050"/>
            <a:ext cx="864165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t-BR" altLang="pt-BR" sz="2800" i="0" u="sng" dirty="0">
                <a:latin typeface="Arial" charset="0"/>
              </a:rPr>
              <a:t>Fatos </a:t>
            </a:r>
            <a:r>
              <a:rPr lang="pt-BR" altLang="pt-BR" sz="2800" i="0" u="sng" dirty="0" err="1">
                <a:latin typeface="Arial" charset="0"/>
              </a:rPr>
              <a:t>Relavantes</a:t>
            </a:r>
            <a:r>
              <a:rPr lang="pt-BR" altLang="pt-BR" sz="2800" i="0" u="sng" dirty="0">
                <a:latin typeface="Arial" charset="0"/>
              </a:rPr>
              <a:t> do </a:t>
            </a:r>
            <a:r>
              <a:rPr lang="pt-BR" altLang="pt-BR" sz="2800" i="0" u="sng" dirty="0" err="1">
                <a:latin typeface="Arial" charset="0"/>
              </a:rPr>
              <a:t>Periodo</a:t>
            </a:r>
            <a:r>
              <a:rPr lang="pt-BR" altLang="pt-BR" sz="2800" i="0" u="sng" dirty="0">
                <a:latin typeface="Arial" charset="0"/>
              </a:rPr>
              <a:t> </a:t>
            </a:r>
            <a:r>
              <a:rPr lang="pt-BR" altLang="pt-BR" sz="2800" i="0" u="sng" dirty="0" smtClean="0">
                <a:latin typeface="Arial" charset="0"/>
              </a:rPr>
              <a:t>2009/2012</a:t>
            </a:r>
            <a:endParaRPr lang="pt-BR" altLang="pt-BR" sz="2800" i="0" u="sng" dirty="0">
              <a:latin typeface="Arial" charset="0"/>
            </a:endParaRPr>
          </a:p>
        </p:txBody>
      </p:sp>
      <p:sp>
        <p:nvSpPr>
          <p:cNvPr id="10243" name="Retângulo 2"/>
          <p:cNvSpPr>
            <a:spLocks noChangeArrowheads="1"/>
          </p:cNvSpPr>
          <p:nvPr/>
        </p:nvSpPr>
        <p:spPr bwMode="auto">
          <a:xfrm>
            <a:off x="179512" y="1557338"/>
            <a:ext cx="8784976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pt-BR" altLang="pt-BR" sz="2000" i="0" u="sng" dirty="0">
              <a:latin typeface="Arial" charset="0"/>
            </a:endParaRPr>
          </a:p>
          <a:p>
            <a:pPr eaLnBrk="1" hangingPunct="1"/>
            <a:r>
              <a:rPr lang="pt-BR" altLang="pt-BR" sz="2400" i="0" u="sng" dirty="0">
                <a:latin typeface="Arial" charset="0"/>
              </a:rPr>
              <a:t>Dívida e Carteira Imobiliária</a:t>
            </a:r>
          </a:p>
          <a:p>
            <a:pPr eaLnBrk="1" hangingPunct="1"/>
            <a:endParaRPr lang="pt-BR" altLang="pt-BR" sz="2400" b="0" i="0" dirty="0">
              <a:latin typeface="Arial" charset="0"/>
            </a:endParaRPr>
          </a:p>
          <a:p>
            <a:pPr algn="just" eaLnBrk="1" hangingPunct="1"/>
            <a:r>
              <a:rPr lang="pt-BR" altLang="pt-BR" sz="2400" b="0" i="0" dirty="0">
                <a:latin typeface="Arial" charset="0"/>
              </a:rPr>
              <a:t>Em agosto de 2010 a PMSP assumiu a dívida da COHAB com a CEF (R$2,8 bilhões), passando a ter, em contrapartida</a:t>
            </a:r>
            <a:r>
              <a:rPr lang="pt-BR" altLang="pt-BR" sz="2400" b="0" i="0" dirty="0" smtClean="0">
                <a:latin typeface="Arial" charset="0"/>
              </a:rPr>
              <a:t>,</a:t>
            </a:r>
            <a:br>
              <a:rPr lang="pt-BR" altLang="pt-BR" sz="2400" b="0" i="0" dirty="0" smtClean="0">
                <a:latin typeface="Arial" charset="0"/>
              </a:rPr>
            </a:br>
            <a:r>
              <a:rPr lang="pt-BR" altLang="pt-BR" sz="2400" b="0" i="0" dirty="0" smtClean="0">
                <a:latin typeface="Arial" charset="0"/>
              </a:rPr>
              <a:t>os </a:t>
            </a:r>
            <a:r>
              <a:rPr lang="pt-BR" altLang="pt-BR" sz="2400" b="0" i="0" dirty="0">
                <a:latin typeface="Arial" charset="0"/>
              </a:rPr>
              <a:t>direitos creditórios da carteira imobiliária correspondente (R$ 2,3 bilhões).</a:t>
            </a:r>
          </a:p>
          <a:p>
            <a:pPr eaLnBrk="1" hangingPunct="1"/>
            <a:endParaRPr lang="pt-BR" altLang="pt-BR" sz="2400" b="0" i="0" dirty="0">
              <a:latin typeface="Arial" charset="0"/>
            </a:endParaRPr>
          </a:p>
          <a:p>
            <a:pPr algn="just" eaLnBrk="1" hangingPunct="1"/>
            <a:r>
              <a:rPr lang="pt-BR" altLang="pt-BR" sz="2400" b="0" i="0" dirty="0">
                <a:latin typeface="Arial" charset="0"/>
              </a:rPr>
              <a:t>Como consequência dessa operação, percebe-se uma redução patrimonial bilionária nos Ativos e Passivos Não Circulantes de 2009 para 2010 </a:t>
            </a:r>
            <a:r>
              <a:rPr lang="pt-BR" altLang="pt-BR" sz="2400" i="0" dirty="0">
                <a:solidFill>
                  <a:srgbClr val="FFFF00"/>
                </a:solidFill>
                <a:latin typeface="Arial" charset="0"/>
              </a:rPr>
              <a:t>(Quadro 01)</a:t>
            </a:r>
            <a:r>
              <a:rPr lang="pt-BR" altLang="pt-BR" sz="2400" b="0" i="0" dirty="0">
                <a:solidFill>
                  <a:srgbClr val="FFFF00"/>
                </a:solidFill>
                <a:latin typeface="Arial" charset="0"/>
              </a:rPr>
              <a:t>, </a:t>
            </a:r>
            <a:r>
              <a:rPr lang="pt-BR" altLang="pt-BR" sz="2400" b="0" i="0" dirty="0">
                <a:latin typeface="Arial" charset="0"/>
              </a:rPr>
              <a:t>bem como uma redução de 45% no total de Receitas Próprias da empresa de  2009 para 2012 </a:t>
            </a:r>
            <a:r>
              <a:rPr lang="pt-BR" altLang="pt-BR" sz="2400" i="0" dirty="0">
                <a:solidFill>
                  <a:srgbClr val="FFFF00"/>
                </a:solidFill>
                <a:latin typeface="Arial" charset="0"/>
              </a:rPr>
              <a:t>(Quadro 02)</a:t>
            </a:r>
            <a:r>
              <a:rPr lang="pt-BR" altLang="pt-BR" sz="2400" b="0" i="0" dirty="0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eaLnBrk="1" hangingPunct="1"/>
            <a:endParaRPr lang="pt-BR" altLang="pt-BR" sz="2000" b="0" i="0" dirty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endParaRPr lang="pt-BR" altLang="pt-BR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4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BR" altLang="pt-BR" sz="4000" smtClean="0">
                <a:solidFill>
                  <a:schemeClr val="bg1"/>
                </a:solidFill>
                <a:effectLst/>
              </a:rPr>
              <a:t/>
            </a:r>
            <a:br>
              <a:rPr lang="pt-BR" altLang="pt-BR" sz="4000" smtClean="0">
                <a:solidFill>
                  <a:schemeClr val="bg1"/>
                </a:solidFill>
                <a:effectLst/>
              </a:rPr>
            </a:br>
            <a:r>
              <a:rPr lang="pt-BR" altLang="pt-BR" sz="4000" smtClean="0">
                <a:solidFill>
                  <a:schemeClr val="tx1"/>
                </a:solidFill>
                <a:effectLst/>
              </a:rPr>
              <a:t>Quadro 01</a:t>
            </a:r>
          </a:p>
        </p:txBody>
      </p:sp>
      <p:graphicFrame>
        <p:nvGraphicFramePr>
          <p:cNvPr id="35248" name="Group 43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80903102"/>
              </p:ext>
            </p:extLst>
          </p:nvPr>
        </p:nvGraphicFramePr>
        <p:xfrm>
          <a:off x="179513" y="1628775"/>
          <a:ext cx="8712966" cy="4525964"/>
        </p:xfrm>
        <a:graphic>
          <a:graphicData uri="http://schemas.openxmlformats.org/drawingml/2006/table">
            <a:tbl>
              <a:tblPr/>
              <a:tblGrid>
                <a:gridCol w="3159795"/>
                <a:gridCol w="1643766"/>
                <a:gridCol w="1433672"/>
                <a:gridCol w="1319383"/>
                <a:gridCol w="1156350"/>
              </a:tblGrid>
              <a:tr h="642938"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Balanço Patrimonial  (Em R$ mil)</a:t>
                      </a:r>
                      <a:endParaRPr kumimoji="0" lang="pt-BR" altLang="pt-BR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Classe/Grupo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</a:t>
                      </a:r>
                      <a:endParaRPr kumimoji="0" lang="pt-BR" altLang="pt-BR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  <a:endParaRPr kumimoji="0" lang="pt-BR" altLang="pt-BR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pt-BR" altLang="pt-BR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Ativo Circulante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72.270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72.487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93.336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81.121</a:t>
                      </a:r>
                      <a:endParaRPr kumimoji="0" lang="pt-BR" altLang="pt-BR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Ativo Não Circulante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2.698.145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383.700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368.440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410.141</a:t>
                      </a:r>
                      <a:endParaRPr kumimoji="0" lang="pt-BR" altLang="pt-BR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Passivo Circulante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322.948</a:t>
                      </a:r>
                      <a:endParaRPr kumimoji="0" lang="pt-BR" altLang="pt-BR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239.008</a:t>
                      </a:r>
                      <a:endParaRPr kumimoji="0" lang="pt-BR" altLang="pt-BR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300.651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267.973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Passivo Não Circulante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2.734.770</a:t>
                      </a:r>
                      <a:endParaRPr kumimoji="0" lang="pt-BR" altLang="pt-BR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405.565</a:t>
                      </a:r>
                      <a:endParaRPr kumimoji="0" lang="pt-BR" altLang="pt-BR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389.223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131.254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Patrimônio Líquido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-287.302</a:t>
                      </a:r>
                      <a:endParaRPr kumimoji="0" lang="pt-BR" altLang="pt-BR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-188.386</a:t>
                      </a:r>
                      <a:endParaRPr kumimoji="0" lang="pt-BR" altLang="pt-BR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-228.099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92.034</a:t>
                      </a:r>
                      <a:endParaRPr kumimoji="0" lang="pt-BR" altLang="pt-B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RA 18.03">
  <a:themeElements>
    <a:clrScheme name="">
      <a:dk1>
        <a:srgbClr val="000099"/>
      </a:dk1>
      <a:lt1>
        <a:srgbClr val="FFFFFF"/>
      </a:lt1>
      <a:dk2>
        <a:srgbClr val="000066"/>
      </a:dk2>
      <a:lt2>
        <a:srgbClr val="FFFF00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CAMARA 18.03</Template>
  <TotalTime>47</TotalTime>
  <Words>943</Words>
  <Application>Microsoft Office PowerPoint</Application>
  <PresentationFormat>Apresentação na tela (4:3)</PresentationFormat>
  <Paragraphs>233</Paragraphs>
  <Slides>17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9" baseType="lpstr">
      <vt:lpstr>CAMARA 18.03</vt:lpstr>
      <vt:lpstr>Imagem de bitmap</vt:lpstr>
      <vt:lpstr>  </vt:lpstr>
      <vt:lpstr>  </vt:lpstr>
      <vt:lpstr>COHAB/SP - RAFs 2009/2012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Quadro 01</vt:lpstr>
      <vt:lpstr>Quadro 02 </vt:lpstr>
      <vt:lpstr>Fatos Relevantes 2009/2012 </vt:lpstr>
      <vt:lpstr>Apresentação do PowerPoint</vt:lpstr>
      <vt:lpstr>Apresentação do PowerPoint</vt:lpstr>
      <vt:lpstr> Principais Infringências </vt:lpstr>
      <vt:lpstr>Apresentação do PowerPoint</vt:lpstr>
      <vt:lpstr>Apresentação do PowerPoint</vt:lpstr>
      <vt:lpstr>Apresentação do PowerPoint</vt:lpstr>
    </vt:vector>
  </TitlesOfParts>
  <Company>Tribunal de Contas do Município de São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C7-RICARDO</dc:creator>
  <cp:lastModifiedBy>C7-RICARDO</cp:lastModifiedBy>
  <cp:revision>9</cp:revision>
  <cp:lastPrinted>2003-09-26T17:07:17Z</cp:lastPrinted>
  <dcterms:created xsi:type="dcterms:W3CDTF">2018-03-19T14:42:22Z</dcterms:created>
  <dcterms:modified xsi:type="dcterms:W3CDTF">2018-03-21T11:49:34Z</dcterms:modified>
</cp:coreProperties>
</file>