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31" r:id="rId3"/>
    <p:sldId id="328" r:id="rId4"/>
    <p:sldId id="256" r:id="rId5"/>
    <p:sldId id="261" r:id="rId6"/>
    <p:sldId id="317" r:id="rId7"/>
    <p:sldId id="318" r:id="rId8"/>
    <p:sldId id="322" r:id="rId9"/>
    <p:sldId id="323" r:id="rId10"/>
    <p:sldId id="325" r:id="rId11"/>
    <p:sldId id="319" r:id="rId12"/>
    <p:sldId id="259" r:id="rId13"/>
    <p:sldId id="260" r:id="rId14"/>
    <p:sldId id="264" r:id="rId15"/>
    <p:sldId id="265" r:id="rId16"/>
    <p:sldId id="266" r:id="rId17"/>
    <p:sldId id="275" r:id="rId18"/>
    <p:sldId id="268" r:id="rId19"/>
    <p:sldId id="269" r:id="rId20"/>
    <p:sldId id="271" r:id="rId21"/>
    <p:sldId id="276" r:id="rId22"/>
    <p:sldId id="277" r:id="rId23"/>
    <p:sldId id="281" r:id="rId24"/>
    <p:sldId id="273" r:id="rId25"/>
    <p:sldId id="282" r:id="rId26"/>
    <p:sldId id="285" r:id="rId27"/>
    <p:sldId id="286" r:id="rId28"/>
    <p:sldId id="287" r:id="rId29"/>
    <p:sldId id="288" r:id="rId30"/>
    <p:sldId id="289" r:id="rId31"/>
    <p:sldId id="290" r:id="rId32"/>
    <p:sldId id="329" r:id="rId33"/>
    <p:sldId id="294" r:id="rId34"/>
    <p:sldId id="333" r:id="rId35"/>
    <p:sldId id="334" r:id="rId36"/>
    <p:sldId id="296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35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2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A7371-B7A1-4961-BABC-568CDDA22B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4320684-B649-4F18-8A5C-9E7F241FD30B}">
      <dgm:prSet/>
      <dgm:spPr/>
      <dgm:t>
        <a:bodyPr/>
        <a:lstStyle/>
        <a:p>
          <a:r>
            <a:rPr lang="pt-BR"/>
            <a:t>principal destino turístico em volume de visitantes - demanda estimada em 15,7 milhões de turistas em 2018 (Fipe), gerando uma receita estimada em quase R$13 bilhões.</a:t>
          </a:r>
          <a:endParaRPr lang="en-US"/>
        </a:p>
      </dgm:t>
    </dgm:pt>
    <dgm:pt modelId="{02C4AAE8-0E0D-4F41-BD47-A26C1371C9F4}" type="parTrans" cxnId="{266933E9-C8D3-4DEF-BFAF-7EADF02F7E4A}">
      <dgm:prSet/>
      <dgm:spPr/>
      <dgm:t>
        <a:bodyPr/>
        <a:lstStyle/>
        <a:p>
          <a:endParaRPr lang="en-US"/>
        </a:p>
      </dgm:t>
    </dgm:pt>
    <dgm:pt modelId="{FFFF1D90-3547-44C2-A1B6-3F284F91A75C}" type="sibTrans" cxnId="{266933E9-C8D3-4DEF-BFAF-7EADF02F7E4A}">
      <dgm:prSet/>
      <dgm:spPr/>
      <dgm:t>
        <a:bodyPr/>
        <a:lstStyle/>
        <a:p>
          <a:endParaRPr lang="en-US"/>
        </a:p>
      </dgm:t>
    </dgm:pt>
    <dgm:pt modelId="{B5C3B07C-4D6F-4B23-B2EC-CD61069E9F70}">
      <dgm:prSet/>
      <dgm:spPr/>
      <dgm:t>
        <a:bodyPr/>
        <a:lstStyle/>
        <a:p>
          <a:r>
            <a:rPr lang="pt-BR" dirty="0" smtClean="0"/>
            <a:t>Pesquisa </a:t>
          </a:r>
          <a:r>
            <a:rPr lang="pt-BR" dirty="0"/>
            <a:t>de Demanda Turística Internacional 2014-2018 - primeira cidade na busca por turismo de negócios, eventos e convenções / quinta no segmento de lazer</a:t>
          </a:r>
          <a:endParaRPr lang="en-US" dirty="0"/>
        </a:p>
      </dgm:t>
    </dgm:pt>
    <dgm:pt modelId="{336D9A20-782E-468F-8A29-34CFC4E2CB7E}" type="parTrans" cxnId="{478F90AA-0DDF-4142-B46B-62E3D7B691A3}">
      <dgm:prSet/>
      <dgm:spPr/>
      <dgm:t>
        <a:bodyPr/>
        <a:lstStyle/>
        <a:p>
          <a:endParaRPr lang="en-US"/>
        </a:p>
      </dgm:t>
    </dgm:pt>
    <dgm:pt modelId="{7C8D3E45-47BE-4829-B0D5-98F75721CEA4}" type="sibTrans" cxnId="{478F90AA-0DDF-4142-B46B-62E3D7B691A3}">
      <dgm:prSet/>
      <dgm:spPr/>
      <dgm:t>
        <a:bodyPr/>
        <a:lstStyle/>
        <a:p>
          <a:endParaRPr lang="en-US"/>
        </a:p>
      </dgm:t>
    </dgm:pt>
    <dgm:pt modelId="{3AA134AA-3A42-47C5-B475-08833AF49816}" type="pres">
      <dgm:prSet presAssocID="{309A7371-B7A1-4961-BABC-568CDDA22B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2196354-B256-477E-9E97-04DD748AD1A8}" type="pres">
      <dgm:prSet presAssocID="{F4320684-B649-4F18-8A5C-9E7F241FD3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8C0D77-B721-4DAC-8FC4-E7A44087BAE6}" type="pres">
      <dgm:prSet presAssocID="{FFFF1D90-3547-44C2-A1B6-3F284F91A75C}" presName="spacer" presStyleCnt="0"/>
      <dgm:spPr/>
    </dgm:pt>
    <dgm:pt modelId="{881B99D9-EB74-4761-928F-B20DA3EBFA58}" type="pres">
      <dgm:prSet presAssocID="{B5C3B07C-4D6F-4B23-B2EC-CD61069E9F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4B55240-DD63-4E3F-B47F-197A6C371EE9}" type="presOf" srcId="{309A7371-B7A1-4961-BABC-568CDDA22B01}" destId="{3AA134AA-3A42-47C5-B475-08833AF49816}" srcOrd="0" destOrd="0" presId="urn:microsoft.com/office/officeart/2005/8/layout/vList2"/>
    <dgm:cxn modelId="{6EB4895B-7E59-4BC3-92C0-2F78A39AFCAB}" type="presOf" srcId="{B5C3B07C-4D6F-4B23-B2EC-CD61069E9F70}" destId="{881B99D9-EB74-4761-928F-B20DA3EBFA58}" srcOrd="0" destOrd="0" presId="urn:microsoft.com/office/officeart/2005/8/layout/vList2"/>
    <dgm:cxn modelId="{7E49F2A4-A1EB-4EBA-8BD9-F221D30396F6}" type="presOf" srcId="{F4320684-B649-4F18-8A5C-9E7F241FD30B}" destId="{22196354-B256-477E-9E97-04DD748AD1A8}" srcOrd="0" destOrd="0" presId="urn:microsoft.com/office/officeart/2005/8/layout/vList2"/>
    <dgm:cxn modelId="{478F90AA-0DDF-4142-B46B-62E3D7B691A3}" srcId="{309A7371-B7A1-4961-BABC-568CDDA22B01}" destId="{B5C3B07C-4D6F-4B23-B2EC-CD61069E9F70}" srcOrd="1" destOrd="0" parTransId="{336D9A20-782E-468F-8A29-34CFC4E2CB7E}" sibTransId="{7C8D3E45-47BE-4829-B0D5-98F75721CEA4}"/>
    <dgm:cxn modelId="{266933E9-C8D3-4DEF-BFAF-7EADF02F7E4A}" srcId="{309A7371-B7A1-4961-BABC-568CDDA22B01}" destId="{F4320684-B649-4F18-8A5C-9E7F241FD30B}" srcOrd="0" destOrd="0" parTransId="{02C4AAE8-0E0D-4F41-BD47-A26C1371C9F4}" sibTransId="{FFFF1D90-3547-44C2-A1B6-3F284F91A75C}"/>
    <dgm:cxn modelId="{B9B261FF-8C53-4518-A955-B654DD539F1B}" type="presParOf" srcId="{3AA134AA-3A42-47C5-B475-08833AF49816}" destId="{22196354-B256-477E-9E97-04DD748AD1A8}" srcOrd="0" destOrd="0" presId="urn:microsoft.com/office/officeart/2005/8/layout/vList2"/>
    <dgm:cxn modelId="{D964CEC8-BD98-497C-9F93-E4FE907F5D27}" type="presParOf" srcId="{3AA134AA-3A42-47C5-B475-08833AF49816}" destId="{478C0D77-B721-4DAC-8FC4-E7A44087BAE6}" srcOrd="1" destOrd="0" presId="urn:microsoft.com/office/officeart/2005/8/layout/vList2"/>
    <dgm:cxn modelId="{7D846E47-994B-4F5A-B183-289E467CEF53}" type="presParOf" srcId="{3AA134AA-3A42-47C5-B475-08833AF49816}" destId="{881B99D9-EB74-4761-928F-B20DA3EBFA5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AC9764-B7C7-4544-8C1F-C8FC4A8FC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04F0281-850D-4C79-8D39-FF8E36384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6BCFEFE-D73B-4B3C-A5BB-8A31044F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1B51-6CEE-41F5-96F6-E4C6FC86814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9A7BA97-6DBF-4B61-BA90-724994A7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62C6D98-2E86-43B5-9FC3-B7190F39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5CF4-39F7-4797-A2D3-84A4EA3F2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12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7E5866-32A3-43CC-B0D9-29E2B55E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3D0E57BF-B092-49E7-BFE0-F0D2D85A4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9FF6FF2-767F-4BC8-A60F-60138CC5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1B51-6CEE-41F5-96F6-E4C6FC86814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2B11E32-0C30-431F-AF88-869B2DCB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C162717-DFFA-499E-8468-1A5E7964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5CF4-39F7-4797-A2D3-84A4EA3F2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4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A1E2AB3-6567-4FAF-9D79-71D2A7B6D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DFCF4B06-B046-4892-AA41-ED1AC024F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B31CD1A-8DA5-4E02-AF54-F721FF2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1B51-6CEE-41F5-96F6-E4C6FC86814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6949F52-1C61-4EA7-A566-C8DDB26F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82AAA18-F38C-4F8B-A7F1-704BFE88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5CF4-39F7-4797-A2D3-84A4EA3F2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32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57C569-A4D8-486A-9EC6-C76B8FCA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03C6B02-EBD6-4A3D-BB25-2C9DEE6C2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B44431E-FC38-4E4B-80E1-A1793ED4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1B51-6CEE-41F5-96F6-E4C6FC86814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9E50F27-121F-4D71-BE4D-62132928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99343AC-2DA9-4BF5-B2F9-E8AE329B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5CF4-39F7-4797-A2D3-84A4EA3F2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14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361BBC-EA74-4700-8725-A27804A2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FE5A9F4D-CE6D-43EA-8B53-B5B288D3F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9A204D2-38F1-429C-8E5A-A7E14C07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1B51-6CEE-41F5-96F6-E4C6FC86814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6135DB3-8BF6-4DF4-AE45-4DC20049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D84FECF-3DC7-4F0D-B501-F81065F9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5CF4-39F7-4797-A2D3-84A4EA3F2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38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71D2DA-85CE-4BFF-A0F1-1E81C5E2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20A1CD9-2B8B-4A35-926C-F33C578BF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49D723DA-13E5-49D1-A32D-92A19782B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2108937B-060E-42DB-9F77-815C8ED4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1B51-6CEE-41F5-96F6-E4C6FC86814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40A234E3-6312-403A-8BDB-D6590DA0F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AF12F1E5-1178-4C57-AEC6-98FC616F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5CF4-39F7-4797-A2D3-84A4EA3F2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6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00B2A3-8292-4DB0-890A-AA5D38BC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73D3E01-D2D6-4985-BC44-D80CB87B8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3548CE06-0EB0-486F-95B4-78DF81469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B8F79544-19A5-4799-AE9B-E9ACA0B6E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1520E28C-01A2-488B-A43D-F1AB06E28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556DB992-770F-4DA7-9373-69552AE0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1B51-6CEE-41F5-96F6-E4C6FC86814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0790D06-D727-4E89-B6C9-50AA8627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CC456DBF-8A77-4DB4-91AA-A3D55A62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5CF4-39F7-4797-A2D3-84A4EA3F2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27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65E826-339A-444B-88AC-68825D9F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FE2D79A8-7659-491A-8DA5-E80B55E4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1B51-6CEE-41F5-96F6-E4C6FC86814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60ABDAF7-A957-47B9-86CF-50F9FFA3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B4FB3685-29C7-4622-90F9-7284B9B9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5CF4-39F7-4797-A2D3-84A4EA3F2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72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1E238F17-9E2B-4D3F-BC96-13C11403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1B51-6CEE-41F5-96F6-E4C6FC86814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F44DE9CB-1C6C-4F30-8981-C97A0ADC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3DDB1060-AD45-46CC-BF0F-842B15F6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5CF4-39F7-4797-A2D3-84A4EA3F2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11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7D5FC37-955D-4AFC-85CB-C9281385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F42967-AAAB-411D-8544-3BF33CBF0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CAF3291E-F55A-41BE-98EF-E77C08807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FDCC791-11AD-4AB5-9C47-7B1EA0C0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1B51-6CEE-41F5-96F6-E4C6FC86814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64E811A4-3224-40E4-BFFB-8957420A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E67A2D33-4295-4185-B6DA-802342CC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5CF4-39F7-4797-A2D3-84A4EA3F2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26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110A3C-29E9-400B-8AFE-DFD05B14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E6D84988-41CF-4BB2-9478-940E1521A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216E1F99-8A33-4011-B82C-6629CE88A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883EDDD-BFB5-4A19-8E1C-A162E1DE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1B51-6CEE-41F5-96F6-E4C6FC86814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02FB96C-C148-43A5-95F6-873D51B2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748B3B3A-FEA1-44D7-A862-A624C1F3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5CF4-39F7-4797-A2D3-84A4EA3F2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90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15F8FFC0-9A8A-43A5-8342-91F7523C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0CF8A9F0-872E-4AC9-8D3C-B1CB3E64C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856299A-8CD6-4075-9107-773A7DE37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1B51-6CEE-41F5-96F6-E4C6FC86814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BC3235D-9B66-4248-815C-EE4F5ABE1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06E001A-8666-4B89-9457-E157827C4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65CF4-39F7-4797-A2D3-84A4EA3F2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36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AFF0D8D-1321-417A-A4A4-729337E8F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13315" r="14570" b="9911"/>
          <a:stretch/>
        </p:blipFill>
        <p:spPr>
          <a:xfrm>
            <a:off x="661987" y="0"/>
            <a:ext cx="11198814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9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E76123E-9C8E-4D7C-8EED-21D4439F2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550906" y="551867"/>
            <a:ext cx="3293089" cy="12477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424DC01-C030-4845-A5BB-3CBD0239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104975" y="5143500"/>
            <a:ext cx="1648876" cy="15144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E9FFAF0-F2AE-4B46-894A-09875B2FDB0E}"/>
              </a:ext>
            </a:extLst>
          </p:cNvPr>
          <p:cNvSpPr txBox="1"/>
          <p:nvPr/>
        </p:nvSpPr>
        <p:spPr>
          <a:xfrm>
            <a:off x="5689117" y="469030"/>
            <a:ext cx="577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 smtClean="0">
                <a:solidFill>
                  <a:schemeClr val="tx2"/>
                </a:solidFill>
              </a:rPr>
              <a:t>PARTE 2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7414" r="26567" b="16418"/>
          <a:stretch/>
        </p:blipFill>
        <p:spPr bwMode="auto">
          <a:xfrm>
            <a:off x="1760562" y="1908553"/>
            <a:ext cx="8344414" cy="447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3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EA3033D-DD59-44D3-B42D-FFD8502DB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65" y="2183938"/>
            <a:ext cx="10454102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+mj-lt"/>
              </a:rPr>
              <a:t>5ª </a:t>
            </a:r>
            <a:r>
              <a:rPr lang="en-US" sz="2400" dirty="0" err="1">
                <a:latin typeface="+mj-lt"/>
              </a:rPr>
              <a:t>atividade</a:t>
            </a:r>
            <a:r>
              <a:rPr lang="en-US" sz="2400" dirty="0">
                <a:latin typeface="+mj-lt"/>
              </a:rPr>
              <a:t> de </a:t>
            </a:r>
            <a:r>
              <a:rPr lang="en-US" sz="2400" dirty="0" err="1">
                <a:latin typeface="+mj-lt"/>
              </a:rPr>
              <a:t>maior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relevância</a:t>
            </a:r>
            <a:r>
              <a:rPr lang="en-US" sz="2400" dirty="0">
                <a:latin typeface="+mj-lt"/>
              </a:rPr>
              <a:t> do </a:t>
            </a:r>
            <a:r>
              <a:rPr lang="en-US" sz="2400" dirty="0" err="1">
                <a:latin typeface="+mj-lt"/>
              </a:rPr>
              <a:t>planeta</a:t>
            </a:r>
            <a:r>
              <a:rPr lang="en-US" sz="2400" dirty="0">
                <a:latin typeface="+mj-lt"/>
              </a:rPr>
              <a:t> – 10,4% PIB / </a:t>
            </a:r>
            <a:r>
              <a:rPr lang="pt-BR" sz="2400" dirty="0">
                <a:latin typeface="+mj-lt"/>
              </a:rPr>
              <a:t>8,8 trilhões de dólares;</a:t>
            </a:r>
          </a:p>
          <a:p>
            <a:pPr algn="just"/>
            <a:r>
              <a:rPr lang="pt-BR" sz="2400" dirty="0">
                <a:latin typeface="+mj-lt"/>
              </a:rPr>
              <a:t>1 em cada 10 empregos direto, indireto e induzido no mundo está ligado ao turismo; </a:t>
            </a:r>
          </a:p>
          <a:p>
            <a:pPr algn="just"/>
            <a:r>
              <a:rPr lang="pt-BR" sz="2400" dirty="0">
                <a:latin typeface="+mj-lt"/>
              </a:rPr>
              <a:t>Brasil - 8,1% do PIB nacional decorrem das atividades de viagens e turismo;</a:t>
            </a:r>
          </a:p>
          <a:p>
            <a:pPr algn="just"/>
            <a:r>
              <a:rPr lang="pt-BR" sz="2400" dirty="0">
                <a:latin typeface="+mj-lt"/>
              </a:rPr>
              <a:t>A atividade é hoje responsável por 7,5% do total de empregos no país (6.855 milhões)</a:t>
            </a:r>
          </a:p>
          <a:p>
            <a:pPr algn="just"/>
            <a:r>
              <a:rPr lang="pt-BR" sz="2400" dirty="0">
                <a:latin typeface="+mj-lt"/>
              </a:rPr>
              <a:t>País ocupa a 12ª posição no ranking de receitas total de turismo no mundo, com 6,2 bilhões de dólares de impacto com gastos dos visitantes internacionais;</a:t>
            </a:r>
            <a:endParaRPr lang="en-US" sz="2400" dirty="0">
              <a:latin typeface="+mj-lt"/>
            </a:endParaRPr>
          </a:p>
          <a:p>
            <a:pPr algn="just"/>
            <a:endParaRPr lang="pt-BR" sz="2900" dirty="0"/>
          </a:p>
          <a:p>
            <a:pPr marL="0" indent="0" algn="ctr">
              <a:buNone/>
            </a:pP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E76123E-9C8E-4D7C-8EED-21D4439F2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550906" y="551867"/>
            <a:ext cx="3293089" cy="12477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424DC01-C030-4845-A5BB-3CBD0239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360397" y="5343525"/>
            <a:ext cx="1648876" cy="15144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E9FFAF0-F2AE-4B46-894A-09875B2FDB0E}"/>
              </a:ext>
            </a:extLst>
          </p:cNvPr>
          <p:cNvSpPr txBox="1"/>
          <p:nvPr/>
        </p:nvSpPr>
        <p:spPr>
          <a:xfrm>
            <a:off x="5689117" y="369456"/>
            <a:ext cx="5772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tx2"/>
                </a:solidFill>
              </a:rPr>
              <a:t>O TURISMO NO </a:t>
            </a:r>
            <a:r>
              <a:rPr lang="pt-BR" sz="4000" b="1" dirty="0" smtClean="0">
                <a:solidFill>
                  <a:schemeClr val="tx2"/>
                </a:solidFill>
              </a:rPr>
              <a:t>MUNDO E NO BRASIL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71216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C33B235-590D-49F5-8DC8-4A51E844E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179431" y="237507"/>
            <a:ext cx="3293089" cy="12477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79D03DF-CA3F-457F-8FDE-56209B7B5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360397" y="5343525"/>
            <a:ext cx="1648876" cy="1514475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34096" r="38582" b="16286"/>
          <a:stretch/>
        </p:blipFill>
        <p:spPr bwMode="auto">
          <a:xfrm>
            <a:off x="2511188" y="1596787"/>
            <a:ext cx="7055892" cy="510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4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3D8E6BE-9503-437F-A49A-0F771D5EA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550906" y="551867"/>
            <a:ext cx="3293089" cy="12477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24869FC-7821-4B1E-858B-A44EF3DFC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360397" y="5343525"/>
            <a:ext cx="1648876" cy="151447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t="20564" r="28955" b="33333"/>
          <a:stretch/>
        </p:blipFill>
        <p:spPr bwMode="auto">
          <a:xfrm>
            <a:off x="982638" y="1799635"/>
            <a:ext cx="9253184" cy="41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7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A6F74C2-3762-458B-9D59-627B84CF9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550906" y="551867"/>
            <a:ext cx="3293089" cy="12477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5876D25-8FBB-408D-8AA2-C01B70AD6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360397" y="5343525"/>
            <a:ext cx="1648876" cy="1514475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3" t="34627" r="34332" b="20796"/>
          <a:stretch/>
        </p:blipFill>
        <p:spPr bwMode="auto">
          <a:xfrm>
            <a:off x="1842448" y="1799635"/>
            <a:ext cx="8283434" cy="458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t="16451" r="29776" b="19072"/>
          <a:stretch/>
        </p:blipFill>
        <p:spPr bwMode="auto">
          <a:xfrm>
            <a:off x="1023582" y="494321"/>
            <a:ext cx="10003810" cy="617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5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t="19105" r="38657" b="7926"/>
          <a:stretch/>
        </p:blipFill>
        <p:spPr bwMode="auto">
          <a:xfrm>
            <a:off x="2279175" y="232014"/>
            <a:ext cx="7601804" cy="645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983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61F44D5-AAC7-4152-AEDC-00955045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O turismo em São Paulo</a:t>
            </a:r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="" xmlns:a16="http://schemas.microsoft.com/office/drawing/2014/main" id="{555D333E-C3DA-477B-86C4-A441B33C9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39817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549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34" y="600501"/>
            <a:ext cx="5077781" cy="55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1" t="26401" r="31119" b="19868"/>
          <a:stretch/>
        </p:blipFill>
        <p:spPr bwMode="auto">
          <a:xfrm>
            <a:off x="6332560" y="714464"/>
            <a:ext cx="4940491" cy="5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59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 t="21443" r="31691" b="21642"/>
          <a:stretch/>
        </p:blipFill>
        <p:spPr bwMode="auto">
          <a:xfrm>
            <a:off x="891798" y="491319"/>
            <a:ext cx="10153935" cy="585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96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E76123E-9C8E-4D7C-8EED-21D4439F2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550906" y="551867"/>
            <a:ext cx="3293089" cy="12477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424DC01-C030-4845-A5BB-3CBD0239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104975" y="5143500"/>
            <a:ext cx="1648876" cy="15144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E9FFAF0-F2AE-4B46-894A-09875B2FDB0E}"/>
              </a:ext>
            </a:extLst>
          </p:cNvPr>
          <p:cNvSpPr txBox="1"/>
          <p:nvPr/>
        </p:nvSpPr>
        <p:spPr>
          <a:xfrm>
            <a:off x="5689117" y="495002"/>
            <a:ext cx="577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 smtClean="0">
                <a:solidFill>
                  <a:schemeClr val="tx2"/>
                </a:solidFill>
              </a:rPr>
              <a:t>PARTE 1 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73457" y="2088107"/>
            <a:ext cx="70422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1 INTRODUÇÃO </a:t>
            </a:r>
          </a:p>
          <a:p>
            <a:r>
              <a:rPr lang="pt-BR" sz="2400" dirty="0"/>
              <a:t>1.1 Gestão pública do turismo na cidade de São Paulo </a:t>
            </a:r>
          </a:p>
          <a:p>
            <a:r>
              <a:rPr lang="pt-BR" sz="2400" dirty="0" smtClean="0"/>
              <a:t>1.2 </a:t>
            </a:r>
            <a:r>
              <a:rPr lang="pt-BR" sz="2400" dirty="0"/>
              <a:t>Etapas de formulação do </a:t>
            </a:r>
            <a:r>
              <a:rPr lang="pt-BR" sz="2400" dirty="0" err="1"/>
              <a:t>Platum</a:t>
            </a:r>
            <a:r>
              <a:rPr lang="pt-BR" sz="2400" dirty="0"/>
              <a:t> </a:t>
            </a:r>
          </a:p>
          <a:p>
            <a:r>
              <a:rPr lang="pt-BR" sz="2400" dirty="0"/>
              <a:t>1.3 Missão, visão e valores </a:t>
            </a:r>
          </a:p>
          <a:p>
            <a:r>
              <a:rPr lang="pt-BR" sz="2400" dirty="0"/>
              <a:t>1.4 Metodologia </a:t>
            </a:r>
            <a:endParaRPr lang="pt-BR" sz="2400" dirty="0" smtClean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76566" y="4549676"/>
            <a:ext cx="4531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3  OS 15 OBJETIVOS ESTRATÉGICOS </a:t>
            </a:r>
          </a:p>
          <a:p>
            <a:r>
              <a:rPr lang="pt-BR" sz="2400" dirty="0"/>
              <a:t>3.1 Metas de impacto e resultados </a:t>
            </a:r>
          </a:p>
          <a:p>
            <a:r>
              <a:rPr lang="pt-BR" sz="2400" dirty="0"/>
              <a:t>3.2 Eixos estratégicos </a:t>
            </a:r>
          </a:p>
          <a:p>
            <a:r>
              <a:rPr lang="pt-BR" sz="2400" dirty="0"/>
              <a:t>3.3 Objetivos estratégicos</a:t>
            </a:r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605516" y="2743200"/>
            <a:ext cx="57320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400" b="1" dirty="0"/>
              <a:t>2 CENÁRIO ATUAL</a:t>
            </a:r>
          </a:p>
          <a:p>
            <a:r>
              <a:rPr lang="pt-BR" sz="2400" dirty="0"/>
              <a:t>2.1 O turismo no mundo e no Brasil </a:t>
            </a:r>
          </a:p>
          <a:p>
            <a:r>
              <a:rPr lang="pt-BR" sz="2400" dirty="0"/>
              <a:t>2.2 O turismo em São Paulo </a:t>
            </a:r>
          </a:p>
          <a:p>
            <a:r>
              <a:rPr lang="pt-BR" sz="2400" dirty="0"/>
              <a:t>2.3 Demanda turística </a:t>
            </a:r>
          </a:p>
          <a:p>
            <a:r>
              <a:rPr lang="pt-BR" sz="2400" dirty="0"/>
              <a:t>2.4 Oferta turística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08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17910" r="59179" b="18673"/>
          <a:stretch/>
        </p:blipFill>
        <p:spPr bwMode="auto">
          <a:xfrm>
            <a:off x="1173708" y="470847"/>
            <a:ext cx="4604321" cy="59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7" t="43884" r="29167" b="17358"/>
          <a:stretch/>
        </p:blipFill>
        <p:spPr bwMode="auto">
          <a:xfrm>
            <a:off x="6100551" y="1415953"/>
            <a:ext cx="5158854" cy="402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3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3" t="14196" r="29104" b="40431"/>
          <a:stretch/>
        </p:blipFill>
        <p:spPr bwMode="auto">
          <a:xfrm>
            <a:off x="556949" y="538708"/>
            <a:ext cx="5241838" cy="487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0" t="35904" r="28495" b="15274"/>
          <a:stretch/>
        </p:blipFill>
        <p:spPr bwMode="auto">
          <a:xfrm>
            <a:off x="6155142" y="1234744"/>
            <a:ext cx="5211170" cy="502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3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3A30E06E-28EA-46BE-92B8-10998CEB2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55" y="1778000"/>
            <a:ext cx="3858901" cy="3302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8322443-1511-4091-9544-7EB226E5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194" y="1746624"/>
            <a:ext cx="4569751" cy="34798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87A40C8-25CE-4CE8-9257-E2209D1B38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47" t="41974" r="43939" b="33620"/>
          <a:stretch/>
        </p:blipFill>
        <p:spPr>
          <a:xfrm>
            <a:off x="352289" y="223254"/>
            <a:ext cx="2106569" cy="7981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62983D8-8A49-4295-A842-F5B323295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5921" r="30821" b="13765"/>
          <a:stretch/>
        </p:blipFill>
        <p:spPr bwMode="auto">
          <a:xfrm>
            <a:off x="1937983" y="341194"/>
            <a:ext cx="8874804" cy="637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6" t="21493" r="29776" b="5274"/>
          <a:stretch/>
        </p:blipFill>
        <p:spPr bwMode="auto">
          <a:xfrm>
            <a:off x="1760561" y="163773"/>
            <a:ext cx="8529851" cy="668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2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24013" r="28955" b="19071"/>
          <a:stretch/>
        </p:blipFill>
        <p:spPr bwMode="auto">
          <a:xfrm>
            <a:off x="650937" y="313899"/>
            <a:ext cx="11127082" cy="61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940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15738" r="28707" b="8242"/>
          <a:stretch/>
        </p:blipFill>
        <p:spPr bwMode="auto">
          <a:xfrm>
            <a:off x="1514903" y="218365"/>
            <a:ext cx="8898339" cy="652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498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54D0516-32C5-4FE9-A4E7-36E6AE08D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576" y="1568010"/>
            <a:ext cx="2387061" cy="479019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8D09D68-220D-411E-BFE6-FC35C701BF03}"/>
              </a:ext>
            </a:extLst>
          </p:cNvPr>
          <p:cNvSpPr txBox="1"/>
          <p:nvPr/>
        </p:nvSpPr>
        <p:spPr>
          <a:xfrm>
            <a:off x="1636477" y="1989043"/>
            <a:ext cx="573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/>
              <a:t>TripAdvisor</a:t>
            </a:r>
            <a:r>
              <a:rPr lang="pt-BR" i="1" dirty="0"/>
              <a:t> </a:t>
            </a:r>
            <a:r>
              <a:rPr lang="fr-FR" i="1" dirty="0"/>
              <a:t>Traveller’s Choice </a:t>
            </a:r>
            <a:r>
              <a:rPr lang="fr-FR" dirty="0"/>
              <a:t>Museus de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Pinacoteca do Estado - 2º lugar;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Catavento</a:t>
            </a:r>
            <a:r>
              <a:rPr lang="pt-BR" dirty="0"/>
              <a:t> Cultural - 6º;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Museu do Futebol - 8º;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D4AD46C-73D6-41B0-9336-047D1C4EE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926" y="3786400"/>
            <a:ext cx="3097276" cy="2413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45E67F3-DFC6-491F-944C-DD1CA8C1F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47" t="41974" r="43939" b="33620"/>
          <a:stretch/>
        </p:blipFill>
        <p:spPr>
          <a:xfrm>
            <a:off x="352289" y="223254"/>
            <a:ext cx="2106569" cy="79819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92565F4-519F-4B18-966E-3839A435F7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2764962-08A5-4949-A1DC-04839C8C8AB4}"/>
              </a:ext>
            </a:extLst>
          </p:cNvPr>
          <p:cNvSpPr txBox="1"/>
          <p:nvPr/>
        </p:nvSpPr>
        <p:spPr>
          <a:xfrm>
            <a:off x="4852564" y="346166"/>
            <a:ext cx="6568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 smtClean="0">
                <a:solidFill>
                  <a:schemeClr val="tx2"/>
                </a:solidFill>
              </a:rPr>
              <a:t>OFERTA - ATRATIVOS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6879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5320A5AD-D5EB-423D-AD6E-03C593E0E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815"/>
          <a:stretch/>
        </p:blipFill>
        <p:spPr>
          <a:xfrm>
            <a:off x="7788370" y="2967786"/>
            <a:ext cx="2726490" cy="371601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B7E2246C-A459-4E88-976C-F7ACCBF27786}"/>
              </a:ext>
            </a:extLst>
          </p:cNvPr>
          <p:cNvSpPr txBox="1"/>
          <p:nvPr/>
        </p:nvSpPr>
        <p:spPr>
          <a:xfrm>
            <a:off x="352288" y="1737922"/>
            <a:ext cx="1132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Polo de Ecoturismo de Parelheiros, </a:t>
            </a:r>
            <a:r>
              <a:rPr lang="pt-BR" dirty="0" err="1"/>
              <a:t>Marsilac</a:t>
            </a:r>
            <a:r>
              <a:rPr lang="pt-BR" dirty="0"/>
              <a:t> e Ilha do </a:t>
            </a:r>
            <a:r>
              <a:rPr lang="pt-BR" dirty="0" err="1"/>
              <a:t>Bororé</a:t>
            </a:r>
            <a:r>
              <a:rPr lang="pt-BR" dirty="0"/>
              <a:t>, no extremo sul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/>
              <a:t>Aldeias indígenas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Polo de Ecoturismo da Cantareira, que inclui parte da área do Parque Estadual da Cantareira</a:t>
            </a:r>
            <a:endParaRPr lang="pt-BR" i="1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3EE9ABC-AE76-4F96-A600-8F20940AB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7" t="41974" r="43939" b="33620"/>
          <a:stretch/>
        </p:blipFill>
        <p:spPr>
          <a:xfrm>
            <a:off x="352289" y="223254"/>
            <a:ext cx="2106569" cy="7981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1B4F827-5BDE-49F7-9BF1-305A60CCF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74F1497-05E4-4B7E-A285-21DC4ABC604F}"/>
              </a:ext>
            </a:extLst>
          </p:cNvPr>
          <p:cNvSpPr txBox="1"/>
          <p:nvPr/>
        </p:nvSpPr>
        <p:spPr>
          <a:xfrm>
            <a:off x="4967785" y="346166"/>
            <a:ext cx="645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 smtClean="0">
                <a:solidFill>
                  <a:schemeClr val="tx2"/>
                </a:solidFill>
              </a:rPr>
              <a:t>OFERTA - ATRATIVOS 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26E790C-A165-4032-BAE3-44B144AAD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5"/>
          <a:stretch/>
        </p:blipFill>
        <p:spPr>
          <a:xfrm>
            <a:off x="1405573" y="3540571"/>
            <a:ext cx="2726490" cy="312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09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82BF8D5-D680-4AB0-A1C8-91557588ACAE}"/>
              </a:ext>
            </a:extLst>
          </p:cNvPr>
          <p:cNvSpPr txBox="1"/>
          <p:nvPr/>
        </p:nvSpPr>
        <p:spPr>
          <a:xfrm>
            <a:off x="553963" y="1485898"/>
            <a:ext cx="75184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5 grandes centros de exposições - Anhembi, Transamérica Expo Center, Pro Magno, São Paulo Expo e o Expo Center Norte – somam 294 mil m² de área locável.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Allianz foi o estádio que mais recebeu megashows no mundo em 2017.</a:t>
            </a:r>
          </a:p>
          <a:p>
            <a:endParaRPr lang="pt-BR" i="1" dirty="0"/>
          </a:p>
          <a:p>
            <a:endParaRPr lang="pt-BR" i="1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D5FBE76-952C-49E6-A305-38B7590C6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958"/>
          <a:stretch/>
        </p:blipFill>
        <p:spPr>
          <a:xfrm>
            <a:off x="8362060" y="1678781"/>
            <a:ext cx="3275977" cy="350043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10CD39E-5EF8-4CC2-8CF8-EF0F24B79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42"/>
          <a:stretch/>
        </p:blipFill>
        <p:spPr>
          <a:xfrm>
            <a:off x="2554108" y="3209436"/>
            <a:ext cx="2987012" cy="30614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E37CB34-2BE0-475B-9D97-A42347380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7" t="41974" r="43939" b="33620"/>
          <a:stretch/>
        </p:blipFill>
        <p:spPr>
          <a:xfrm>
            <a:off x="352289" y="223254"/>
            <a:ext cx="2106569" cy="7981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746D911-A0F2-44D4-8885-2598F41A5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D315546-ABD3-4563-A34B-80711A0DB125}"/>
              </a:ext>
            </a:extLst>
          </p:cNvPr>
          <p:cNvSpPr txBox="1"/>
          <p:nvPr/>
        </p:nvSpPr>
        <p:spPr>
          <a:xfrm>
            <a:off x="5649360" y="346166"/>
            <a:ext cx="577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 smtClean="0">
                <a:solidFill>
                  <a:schemeClr val="tx2"/>
                </a:solidFill>
              </a:rPr>
              <a:t>OFERTA - EVENTOS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291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E76123E-9C8E-4D7C-8EED-21D4439F2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550906" y="551867"/>
            <a:ext cx="3293089" cy="12477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424DC01-C030-4845-A5BB-3CBD0239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104975" y="5143500"/>
            <a:ext cx="1648876" cy="15144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E9FFAF0-F2AE-4B46-894A-09875B2FDB0E}"/>
              </a:ext>
            </a:extLst>
          </p:cNvPr>
          <p:cNvSpPr txBox="1"/>
          <p:nvPr/>
        </p:nvSpPr>
        <p:spPr>
          <a:xfrm>
            <a:off x="5689117" y="495002"/>
            <a:ext cx="577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 smtClean="0">
                <a:solidFill>
                  <a:schemeClr val="tx2"/>
                </a:solidFill>
              </a:rPr>
              <a:t>PARTE 1 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 t="34362" r="26343" b="18143"/>
          <a:stretch/>
        </p:blipFill>
        <p:spPr bwMode="auto">
          <a:xfrm>
            <a:off x="1917670" y="1972102"/>
            <a:ext cx="7982589" cy="434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2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2EE0985-FB69-4A51-AE9B-2E2829248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208"/>
          <a:stretch/>
        </p:blipFill>
        <p:spPr>
          <a:xfrm>
            <a:off x="7679198" y="3647924"/>
            <a:ext cx="3436755" cy="204311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B1027FB3-0BD9-413A-8841-03B035BF0D95}"/>
              </a:ext>
            </a:extLst>
          </p:cNvPr>
          <p:cNvSpPr txBox="1"/>
          <p:nvPr/>
        </p:nvSpPr>
        <p:spPr>
          <a:xfrm>
            <a:off x="658905" y="1926103"/>
            <a:ext cx="10874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Casa do Porco ficou em 39º entre os melhores do mundo em 2019;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Helena Rizzo foi considerada a melhor chef mulher em 2014, todos na avaliação da </a:t>
            </a:r>
            <a:r>
              <a:rPr lang="pt-BR" i="1" dirty="0"/>
              <a:t>The </a:t>
            </a:r>
            <a:r>
              <a:rPr lang="pt-BR" i="1" dirty="0" err="1"/>
              <a:t>Restaurant</a:t>
            </a:r>
            <a:endParaRPr lang="pt-B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Mocotó foi considerado o melhor restaurante sem reserva do mundo </a:t>
            </a:r>
            <a:r>
              <a:rPr lang="en-US" dirty="0" err="1"/>
              <a:t>em</a:t>
            </a:r>
            <a:r>
              <a:rPr lang="en-US" dirty="0"/>
              <a:t> 2019,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i="1" dirty="0"/>
              <a:t>The World Restaurant Awards.</a:t>
            </a:r>
            <a:endParaRPr lang="pt-BR" i="1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33FCC98-D693-403D-B836-53A4C0BAD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7" t="41974" r="43939" b="33620"/>
          <a:stretch/>
        </p:blipFill>
        <p:spPr>
          <a:xfrm>
            <a:off x="411535" y="274858"/>
            <a:ext cx="2106569" cy="7981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7389A25-B252-487C-9A4D-D6C2ECA0C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799963E-671D-445F-BBE8-FDEF510B1718}"/>
              </a:ext>
            </a:extLst>
          </p:cNvPr>
          <p:cNvSpPr txBox="1"/>
          <p:nvPr/>
        </p:nvSpPr>
        <p:spPr>
          <a:xfrm>
            <a:off x="5668538" y="274858"/>
            <a:ext cx="577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 smtClean="0">
                <a:solidFill>
                  <a:schemeClr val="tx2"/>
                </a:solidFill>
              </a:rPr>
              <a:t>OFERTA - EVENTOS 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4D20AB80-B3AB-4A02-893E-A72E5DD81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25"/>
          <a:stretch/>
        </p:blipFill>
        <p:spPr>
          <a:xfrm>
            <a:off x="484374" y="3854347"/>
            <a:ext cx="3436755" cy="23574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3B24C678-A957-4A7A-A856-E35867D93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00" b="35208"/>
          <a:stretch/>
        </p:blipFill>
        <p:spPr>
          <a:xfrm>
            <a:off x="3785243" y="3476474"/>
            <a:ext cx="3436755" cy="23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90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BA07E2F6-ED1E-42FA-B136-64926A34478F}"/>
              </a:ext>
            </a:extLst>
          </p:cNvPr>
          <p:cNvSpPr txBox="1"/>
          <p:nvPr/>
        </p:nvSpPr>
        <p:spPr>
          <a:xfrm>
            <a:off x="989722" y="2126811"/>
            <a:ext cx="5737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71 bandeiras,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44 redes hoteleiras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“seis estrelas”: Palácio Tangará, o Four </a:t>
            </a:r>
            <a:r>
              <a:rPr lang="pt-BR" sz="2000" dirty="0" err="1"/>
              <a:t>Seasons</a:t>
            </a:r>
            <a:r>
              <a:rPr lang="pt-BR" sz="2000" dirty="0"/>
              <a:t>, e mais um em construção, o </a:t>
            </a:r>
            <a:r>
              <a:rPr lang="pt-BR" sz="2000" dirty="0" err="1"/>
              <a:t>Rosewood</a:t>
            </a:r>
            <a:endParaRPr lang="pt-BR" sz="2000" i="1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F4E313F2-1272-4AAA-A495-EEAAF89E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970" y="1467742"/>
            <a:ext cx="3245308" cy="48614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DB73E38-FEC7-4631-8AB4-5A69862D9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7" t="41974" r="43939" b="33620"/>
          <a:stretch/>
        </p:blipFill>
        <p:spPr>
          <a:xfrm>
            <a:off x="411535" y="274858"/>
            <a:ext cx="2106569" cy="79819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DD703A-09C5-4AA4-AAF0-5E23569B0CF0}"/>
              </a:ext>
            </a:extLst>
          </p:cNvPr>
          <p:cNvSpPr txBox="1"/>
          <p:nvPr/>
        </p:nvSpPr>
        <p:spPr>
          <a:xfrm>
            <a:off x="4763069" y="274858"/>
            <a:ext cx="667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 smtClean="0">
                <a:solidFill>
                  <a:schemeClr val="tx2"/>
                </a:solidFill>
              </a:rPr>
              <a:t>OFERTA - HOTELARIA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391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E76123E-9C8E-4D7C-8EED-21D4439F2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550906" y="551867"/>
            <a:ext cx="3293089" cy="12477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424DC01-C030-4845-A5BB-3CBD0239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104975" y="5143500"/>
            <a:ext cx="1648876" cy="15144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E9FFAF0-F2AE-4B46-894A-09875B2FDB0E}"/>
              </a:ext>
            </a:extLst>
          </p:cNvPr>
          <p:cNvSpPr txBox="1"/>
          <p:nvPr/>
        </p:nvSpPr>
        <p:spPr>
          <a:xfrm>
            <a:off x="5689117" y="495002"/>
            <a:ext cx="577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 smtClean="0">
                <a:solidFill>
                  <a:schemeClr val="tx2"/>
                </a:solidFill>
              </a:rPr>
              <a:t>PARTE 3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8865" r="27089" b="16152"/>
          <a:stretch/>
        </p:blipFill>
        <p:spPr bwMode="auto">
          <a:xfrm>
            <a:off x="1665026" y="2088107"/>
            <a:ext cx="8439949" cy="445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4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B761C3B-82FF-4810-A4E8-56EC654B2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157984" y="5296905"/>
            <a:ext cx="1648876" cy="15144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182A040-6EF0-49C1-BF00-BC1CD8612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365375" y="313327"/>
            <a:ext cx="3293089" cy="124776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42189" r="28880" b="31675"/>
          <a:stretch/>
        </p:blipFill>
        <p:spPr bwMode="auto">
          <a:xfrm>
            <a:off x="2011919" y="2838735"/>
            <a:ext cx="8543498" cy="268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E9FFAF0-F2AE-4B46-894A-09875B2FDB0E}"/>
              </a:ext>
            </a:extLst>
          </p:cNvPr>
          <p:cNvSpPr txBox="1"/>
          <p:nvPr/>
        </p:nvSpPr>
        <p:spPr>
          <a:xfrm>
            <a:off x="5689117" y="495002"/>
            <a:ext cx="5772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tx2"/>
                </a:solidFill>
              </a:rPr>
              <a:t>INDICADORES PARA METAS DE IMPACTO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095789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B761C3B-82FF-4810-A4E8-56EC654B2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157984" y="5296905"/>
            <a:ext cx="1648876" cy="15144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182A040-6EF0-49C1-BF00-BC1CD8612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365375" y="313327"/>
            <a:ext cx="3293089" cy="124776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E9FFAF0-F2AE-4B46-894A-09875B2FDB0E}"/>
              </a:ext>
            </a:extLst>
          </p:cNvPr>
          <p:cNvSpPr txBox="1"/>
          <p:nvPr/>
        </p:nvSpPr>
        <p:spPr>
          <a:xfrm>
            <a:off x="5689117" y="495002"/>
            <a:ext cx="5772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tx2"/>
                </a:solidFill>
              </a:rPr>
              <a:t>INDICADORES PARA METAS DE RESULTADO</a:t>
            </a:r>
            <a:endParaRPr lang="pt-BR" sz="4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1" t="14063" r="28732" b="46799"/>
          <a:stretch/>
        </p:blipFill>
        <p:spPr bwMode="auto">
          <a:xfrm>
            <a:off x="1883392" y="1842448"/>
            <a:ext cx="8720919" cy="402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318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B761C3B-82FF-4810-A4E8-56EC654B2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157984" y="5296905"/>
            <a:ext cx="1648876" cy="15144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182A040-6EF0-49C1-BF00-BC1CD8612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365375" y="313327"/>
            <a:ext cx="3293089" cy="124776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E9FFAF0-F2AE-4B46-894A-09875B2FDB0E}"/>
              </a:ext>
            </a:extLst>
          </p:cNvPr>
          <p:cNvSpPr txBox="1"/>
          <p:nvPr/>
        </p:nvSpPr>
        <p:spPr>
          <a:xfrm>
            <a:off x="5689117" y="495002"/>
            <a:ext cx="5772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tx2"/>
                </a:solidFill>
              </a:rPr>
              <a:t>INDICADORES PARA METAS DE RESULTADO</a:t>
            </a:r>
            <a:endParaRPr lang="pt-BR" sz="4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8" t="53864" r="27985" b="8059"/>
          <a:stretch/>
        </p:blipFill>
        <p:spPr bwMode="auto">
          <a:xfrm>
            <a:off x="1746914" y="2015527"/>
            <a:ext cx="8720920" cy="391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3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8A0B3FE-2B64-4973-B753-E36D8ADCC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104975" y="5143500"/>
            <a:ext cx="1648876" cy="15144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250FD28-5714-4210-9E85-8C81DCA06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1685" y="175630"/>
            <a:ext cx="3293089" cy="124776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15390" r="35230" b="3815"/>
          <a:stretch/>
        </p:blipFill>
        <p:spPr bwMode="auto">
          <a:xfrm>
            <a:off x="3281093" y="175631"/>
            <a:ext cx="6693343" cy="668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D988E4-E6FC-42FF-A587-D59D47C0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6" y="16826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t-BR" sz="3600" b="1" dirty="0">
                <a:latin typeface="+mn-lt"/>
              </a:rPr>
              <a:t>OBJETIVO ESTRATÉGICO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40909"/>
            <a:ext cx="111152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.</a:t>
            </a:r>
          </a:p>
          <a:p>
            <a:pPr marL="0" indent="0">
              <a:buNone/>
            </a:pPr>
            <a:r>
              <a:rPr lang="pt-BR" sz="2000" b="1" dirty="0"/>
              <a:t>Objetivos específicos: </a:t>
            </a:r>
          </a:p>
          <a:p>
            <a:pPr marL="0" indent="0">
              <a:buNone/>
            </a:pPr>
            <a:r>
              <a:rPr lang="pt-BR" sz="2000" dirty="0"/>
              <a:t>1.1: Institucionalizar ferramentas de planejamento do turismo alinhadas com métodos e prazos de instrumentos da organização da PMSP.</a:t>
            </a:r>
          </a:p>
          <a:p>
            <a:pPr marL="0" indent="0">
              <a:buNone/>
            </a:pPr>
            <a:r>
              <a:rPr lang="pt-BR" sz="2000" dirty="0"/>
              <a:t>1.2: Qualificar e ampliar o número de servidores efetivos da Secretaria, como estratégia de garantir a continuidade da política pública de turismo.</a:t>
            </a:r>
          </a:p>
          <a:p>
            <a:pPr marL="0" indent="0">
              <a:buNone/>
            </a:pPr>
            <a:r>
              <a:rPr lang="pt-BR" sz="2000" dirty="0"/>
              <a:t>1.3: Buscar novas fontes de receita para ações e projetos.</a:t>
            </a:r>
          </a:p>
          <a:p>
            <a:pPr marL="0" indent="0">
              <a:buNone/>
            </a:pPr>
            <a:r>
              <a:rPr lang="pt-BR" sz="2000" dirty="0"/>
              <a:t>1.4: Desenvolver ou apoiar a criação e manutenção de ferramentas tecnológicas que facilitem a captação e divulgação de dados públicos de turismo da cidade.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0F44CB2-69CE-481E-BBAA-362D42B5E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352289" y="223254"/>
            <a:ext cx="2106569" cy="7981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89CEC98-4803-43FA-8479-D1C8A1DDE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F85832B-B421-4B08-9AF6-69927B13A508}"/>
              </a:ext>
            </a:extLst>
          </p:cNvPr>
          <p:cNvSpPr txBox="1"/>
          <p:nvPr/>
        </p:nvSpPr>
        <p:spPr>
          <a:xfrm>
            <a:off x="2558634" y="1205258"/>
            <a:ext cx="928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Fortalecer a capacidade institucional técnica-administrativa por meio da infraestrutura organizacional, ampliação de recursos (humanos e financeiros) e gestão de sistemas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335705AA-23C5-45A7-8028-4E0378C91DD8}"/>
              </a:ext>
            </a:extLst>
          </p:cNvPr>
          <p:cNvSpPr txBox="1"/>
          <p:nvPr/>
        </p:nvSpPr>
        <p:spPr>
          <a:xfrm>
            <a:off x="497148" y="6207581"/>
            <a:ext cx="760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1 – FORTALECIMENTO E ARTICULAÇÃO INSTITUCIONAL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BCC99EC4-8E0D-47A0-8115-AE002A53D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2065" y="259081"/>
            <a:ext cx="2106569" cy="79819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5F6858CE-D5C5-4DB9-A34A-B0C9D9491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564323" y="266500"/>
            <a:ext cx="2106569" cy="7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984"/>
            <a:ext cx="108566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b="1" dirty="0"/>
              <a:t>Objetivos específicos: </a:t>
            </a:r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dirty="0"/>
              <a:t>2.1: Reformular o Observatório do Turismo, compatibilizando suas atividades com as dos melhores observatórios do mundo.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2.2: Criar novos indicadores e atualizar os já existentes de forma a atender às necessidades do poder público e do mercado</a:t>
            </a:r>
            <a:r>
              <a:rPr lang="pt-BR" dirty="0"/>
              <a:t>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08C360B9-DEB7-4F5F-A788-5D142E3A8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6" y="16826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t-BR" sz="3600" b="1" dirty="0">
                <a:latin typeface="+mn-lt"/>
              </a:rPr>
              <a:t>OBJETIVO ESTRATÉGICO 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DD46F95-4EAF-4A68-9DC7-8F121311A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43F4E3F-79EA-4BA0-B381-526CA65A1BDA}"/>
              </a:ext>
            </a:extLst>
          </p:cNvPr>
          <p:cNvSpPr txBox="1"/>
          <p:nvPr/>
        </p:nvSpPr>
        <p:spPr>
          <a:xfrm>
            <a:off x="2558634" y="1205258"/>
            <a:ext cx="928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Fortalecer a capacidade institucional de inteligência de dados por meio de sistemas de monitoramento e avaliação.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2C30D436-0918-465A-8F00-D0C9358790DF}"/>
              </a:ext>
            </a:extLst>
          </p:cNvPr>
          <p:cNvSpPr txBox="1"/>
          <p:nvPr/>
        </p:nvSpPr>
        <p:spPr>
          <a:xfrm>
            <a:off x="497148" y="6207581"/>
            <a:ext cx="760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1 – FORTALECIMENTO E ARTICULAÇÃOINSTITUCIONAL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44FD750E-95AC-4395-BD4E-C6DBF9091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2065" y="259081"/>
            <a:ext cx="2106569" cy="7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55017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Objetivos específicos:</a:t>
            </a:r>
          </a:p>
          <a:p>
            <a:pPr marL="0" indent="0">
              <a:buNone/>
            </a:pPr>
            <a:r>
              <a:rPr lang="pt-BR" sz="2100" dirty="0"/>
              <a:t>3.1: Atuar em sinergia com a Secretaria de Estado do Turismo e o Ministério do Turismo.</a:t>
            </a:r>
          </a:p>
          <a:p>
            <a:pPr marL="0" indent="0">
              <a:buNone/>
            </a:pPr>
            <a:r>
              <a:rPr lang="pt-BR" sz="2100" dirty="0"/>
              <a:t>3.2: Atuar em sinergia com a Secretaria Municipal da Casa Civil e Câmara Municipal de São Paulo, por meio da Comissão de Turismo e Gastronomia, para debater e editar propostas de regulamentação que afetem o turismo.</a:t>
            </a:r>
          </a:p>
          <a:p>
            <a:pPr marL="0" indent="0">
              <a:buNone/>
            </a:pPr>
            <a:r>
              <a:rPr lang="pt-BR" sz="2100" dirty="0"/>
              <a:t>3.3: Fortalecer o Conselho Municipal de Turismo – </a:t>
            </a:r>
            <a:r>
              <a:rPr lang="pt-BR" sz="2100" dirty="0" err="1"/>
              <a:t>Comtur</a:t>
            </a:r>
            <a:r>
              <a:rPr lang="pt-BR" sz="2100" dirty="0"/>
              <a:t> como estratégia de descentralização e intersetorialidade da política pública do turismo.</a:t>
            </a:r>
          </a:p>
          <a:p>
            <a:pPr marL="0" indent="0">
              <a:buNone/>
            </a:pPr>
            <a:r>
              <a:rPr lang="pt-BR" sz="2100" dirty="0"/>
              <a:t>3.4: Manter a participação da </a:t>
            </a:r>
            <a:r>
              <a:rPr lang="pt-BR" sz="2100" dirty="0" err="1"/>
              <a:t>SMTur</a:t>
            </a:r>
            <a:r>
              <a:rPr lang="pt-BR" sz="2100" dirty="0"/>
              <a:t> em conselhos de turismo e áreas correlatas.</a:t>
            </a:r>
          </a:p>
          <a:p>
            <a:pPr marL="0" indent="0">
              <a:buNone/>
            </a:pPr>
            <a:r>
              <a:rPr lang="pt-BR" sz="2100" dirty="0"/>
              <a:t>3.5: Estabelecer e viabilizar agenda de encontros semestrais com comitê de representantes discentes e docentes de instituições de ensino técnico e superior em turismo da cidade.</a:t>
            </a:r>
          </a:p>
          <a:p>
            <a:pPr marL="0" indent="0">
              <a:buNone/>
            </a:pPr>
            <a:r>
              <a:rPr lang="pt-BR" sz="2100" dirty="0"/>
              <a:t>3.6: Promover encontros setoriais com o mercado (guias, agências, estabelecimentos de hospedagem, atrativos, organizadores de eventos) com especialistas, para networking e atualização sobre projetos e novidades que impactam o setor.</a:t>
            </a:r>
          </a:p>
          <a:p>
            <a:pPr marL="0" indent="0">
              <a:buNone/>
            </a:pPr>
            <a:r>
              <a:rPr lang="pt-BR" sz="2100" dirty="0"/>
              <a:t>3.7: Fortalecer a vocação da Política Pública do Turismo em São Paulo como indutora de desenvolvimento econômico, social e sustentável.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B7BE3107-EF9D-4C16-9686-6363EF52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6" y="16826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t-BR" sz="3600" b="1" dirty="0">
                <a:latin typeface="+mn-lt"/>
              </a:rPr>
              <a:t>OBJETIVO ESTRATÉGICO 3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AF5B6CA-1A4B-426E-916F-0D19B4838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955958" y="5870712"/>
            <a:ext cx="885244" cy="81308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809F53E1-9471-4A89-89C6-13781185FC72}"/>
              </a:ext>
            </a:extLst>
          </p:cNvPr>
          <p:cNvSpPr txBox="1"/>
          <p:nvPr/>
        </p:nvSpPr>
        <p:spPr>
          <a:xfrm>
            <a:off x="2458858" y="1089575"/>
            <a:ext cx="928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Fortalecer a capacidade institucional da governança por meio de parcerias com o poder público, privado e terceiro setor</a:t>
            </a:r>
            <a:r>
              <a:rPr lang="pt-BR" sz="2000" dirty="0"/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309C83C2-406F-4FA9-95B8-7573F83470D9}"/>
              </a:ext>
            </a:extLst>
          </p:cNvPr>
          <p:cNvSpPr txBox="1"/>
          <p:nvPr/>
        </p:nvSpPr>
        <p:spPr>
          <a:xfrm>
            <a:off x="497148" y="6207581"/>
            <a:ext cx="760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1 – FORTALECIMENTO E ARTICULAÇÃOINSTITUCIONAL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8F8F4D1E-B36F-4A50-8385-02FF15144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2065" y="259081"/>
            <a:ext cx="2106569" cy="7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4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1648D63-243A-41E3-95DC-551FA97FD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551" y="0"/>
            <a:ext cx="7428898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91C3B51-B00C-461C-BEE4-C541869B0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52" t="41780" r="17815" b="33171"/>
          <a:stretch/>
        </p:blipFill>
        <p:spPr>
          <a:xfrm>
            <a:off x="10104975" y="5143500"/>
            <a:ext cx="1648876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57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b="1" dirty="0"/>
              <a:t>Objetivos específicos:</a:t>
            </a:r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dirty="0"/>
              <a:t>4.1: Promover os atrativos da cidade para que os residentes a valorizem e a entendam como um local turístico.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4.2: Realizar campanhas para valorização do turismo para servidores públicos e funcionários de áreas transversais ao atendimento do turista.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4.3: Desenvolver programas de educação em turismo para escolas municipais e estaduais.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24342358-97EF-46C5-BCFC-1C9279FA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6" y="16826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t-BR" sz="3600" b="1" dirty="0">
                <a:latin typeface="+mn-lt"/>
              </a:rPr>
              <a:t>OBJETIVO ESTRATÉGICO 4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56A7172-3E3E-4A20-83E7-CE43E843A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06D67707-7224-4277-90AB-8E3A8F0A03A3}"/>
              </a:ext>
            </a:extLst>
          </p:cNvPr>
          <p:cNvSpPr txBox="1"/>
          <p:nvPr/>
        </p:nvSpPr>
        <p:spPr>
          <a:xfrm>
            <a:off x="2558634" y="1205258"/>
            <a:ext cx="928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Promover o reconhecimento e a valorização de São Paulo como uma cidade turística.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379A2A4A-30DA-4857-8BAB-AD4E9E00F84E}"/>
              </a:ext>
            </a:extLst>
          </p:cNvPr>
          <p:cNvSpPr txBox="1"/>
          <p:nvPr/>
        </p:nvSpPr>
        <p:spPr>
          <a:xfrm>
            <a:off x="497148" y="6207581"/>
            <a:ext cx="760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1 – FORTALECIMENTO E ARTICULAÇÃOINSTITUCIONAL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767DC7CE-F688-4A95-AD24-C514D862E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2065" y="259081"/>
            <a:ext cx="2106569" cy="7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88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42"/>
            <a:ext cx="110030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Objetivos específicos: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5.1: Revisar o Calendário de Eventos Oficial da Cidade de São Paulo - Lei Municipal 14.485/07, implementando novas formas de apoio à realização e captação de dados destes.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5.2: Divulgar informações dos eventos que acontecem na cidade de São Paulo.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D844AD0D-4092-4875-9CC3-A51CB20D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6" y="16826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t-BR" sz="3600" b="1" dirty="0">
                <a:latin typeface="+mn-lt"/>
              </a:rPr>
              <a:t>OBJETIVO ESTRATÉGICO 5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3287A373-0B86-4F20-97F8-FFCFD318A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8141E98F-FEA2-4327-9DC0-BC6BB05D3E8C}"/>
              </a:ext>
            </a:extLst>
          </p:cNvPr>
          <p:cNvSpPr txBox="1"/>
          <p:nvPr/>
        </p:nvSpPr>
        <p:spPr>
          <a:xfrm>
            <a:off x="2664651" y="1147080"/>
            <a:ext cx="928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Estabelecer e divulgar um calendário de eventos unificado da cidade.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CB201DC0-53D8-44B4-B121-7E475CD375DD}"/>
              </a:ext>
            </a:extLst>
          </p:cNvPr>
          <p:cNvSpPr txBox="1"/>
          <p:nvPr/>
        </p:nvSpPr>
        <p:spPr>
          <a:xfrm>
            <a:off x="1120000" y="6207581"/>
            <a:ext cx="760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2 – CALENDÁRIO INTELIGENTE DE EVENTOS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1028F7AA-B8AF-465D-B11E-7FDF849CD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2065" y="259081"/>
            <a:ext cx="2106569" cy="7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72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575"/>
            <a:ext cx="109032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Objetivos específicos:</a:t>
            </a:r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dirty="0"/>
              <a:t>6.1: Estabelecer critérios para que seja oferecido apoio a eventos (institucional, fomento e estrutura).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6.2: Desburocratizar os processos necessários à realização de eventos públicos e privados de portes distintos.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3BA33CEE-CBAC-4441-B906-4262E398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6" y="16826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t-BR" sz="3600" b="1" dirty="0">
                <a:latin typeface="+mn-lt"/>
              </a:rPr>
              <a:t>OBJETIVO ESTRATÉGICO 6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B32B227-8BB9-4713-B050-BE70D4459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18A1A9F-1BE3-4318-81E2-5EA392007165}"/>
              </a:ext>
            </a:extLst>
          </p:cNvPr>
          <p:cNvSpPr txBox="1"/>
          <p:nvPr/>
        </p:nvSpPr>
        <p:spPr>
          <a:xfrm>
            <a:off x="2458858" y="1189014"/>
            <a:ext cx="928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Definir e implantar política pública de desburocratização e apoio à eventos</a:t>
            </a:r>
            <a:r>
              <a:rPr lang="pt-BR" sz="2000" dirty="0"/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60ECA56-E20A-47E9-B98D-39D340B0E712}"/>
              </a:ext>
            </a:extLst>
          </p:cNvPr>
          <p:cNvSpPr txBox="1"/>
          <p:nvPr/>
        </p:nvSpPr>
        <p:spPr>
          <a:xfrm>
            <a:off x="1120000" y="6207581"/>
            <a:ext cx="760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3 – SEGMENTAÇÃO E DESENVOLVIMENTO TERRITORIAL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B280A905-8ECB-4CF2-835D-5CDCCBE6C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2065" y="259081"/>
            <a:ext cx="2106569" cy="79819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D7E367A-83B9-40EC-8871-4A340A615FB5}"/>
              </a:ext>
            </a:extLst>
          </p:cNvPr>
          <p:cNvSpPr txBox="1">
            <a:spLocks/>
          </p:cNvSpPr>
          <p:nvPr/>
        </p:nvSpPr>
        <p:spPr>
          <a:xfrm>
            <a:off x="1224335" y="174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600" b="1">
                <a:latin typeface="+mn-lt"/>
              </a:rPr>
              <a:t>OBJETIVO ESTRATÉGICO 6</a:t>
            </a:r>
            <a:endParaRPr lang="pt-BR" sz="3600" b="1" dirty="0">
              <a:latin typeface="+mn-lt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D2CF3258-E331-4489-96EF-DF304C7DB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0574" y="265017"/>
            <a:ext cx="2106569" cy="7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29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000" b="1" dirty="0"/>
              <a:t>Objetivos específicos: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</a:p>
          <a:p>
            <a:pPr marL="0" indent="0">
              <a:buNone/>
            </a:pPr>
            <a:r>
              <a:rPr lang="pt-BR" sz="2000" dirty="0"/>
              <a:t>7.1: Formatar e divulgar produtos turísticos específicos para os diversos segmentos.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7.2: Apoiar e divulgar eventos, dos diversos segmentos turísticos, da cidade.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5EE5A7B-845B-41DF-B088-0C4574C4E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8F72572-B2B7-4C85-8AB5-72C3668C838B}"/>
              </a:ext>
            </a:extLst>
          </p:cNvPr>
          <p:cNvSpPr txBox="1"/>
          <p:nvPr/>
        </p:nvSpPr>
        <p:spPr>
          <a:xfrm>
            <a:off x="2458858" y="1189014"/>
            <a:ext cx="928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Fomentar e apoiar segmentos temáticos e nichos (compras, cultural, gastronômico, religioso, étnico, esportivo, ecoturismo, LGBT, infantil, dentre outros) existentes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17EDD4BA-42D4-4DDD-A8FB-990B032F3320}"/>
              </a:ext>
            </a:extLst>
          </p:cNvPr>
          <p:cNvSpPr txBox="1">
            <a:spLocks/>
          </p:cNvSpPr>
          <p:nvPr/>
        </p:nvSpPr>
        <p:spPr>
          <a:xfrm>
            <a:off x="1224335" y="174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600" b="1" dirty="0">
                <a:latin typeface="+mn-lt"/>
              </a:rPr>
              <a:t>OBJETIVO ESTRATÉGICO 7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FF9DF03A-5ABB-4D39-8D5A-00B08138C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0574" y="265017"/>
            <a:ext cx="2106569" cy="79819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2DA50D22-BC97-405B-9B89-E578BD5CAF2D}"/>
              </a:ext>
            </a:extLst>
          </p:cNvPr>
          <p:cNvSpPr txBox="1"/>
          <p:nvPr/>
        </p:nvSpPr>
        <p:spPr>
          <a:xfrm>
            <a:off x="1120000" y="6207581"/>
            <a:ext cx="760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3 – SEGMENTAÇÃO E DESENVOLVIMENTO TERRITORIAL </a:t>
            </a:r>
          </a:p>
        </p:txBody>
      </p:sp>
    </p:spTree>
    <p:extLst>
      <p:ext uri="{BB962C8B-B14F-4D97-AF65-F5344CB8AC3E}">
        <p14:creationId xmlns:p14="http://schemas.microsoft.com/office/powerpoint/2010/main" val="4063854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13" y="2400562"/>
            <a:ext cx="109417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Objetivos específicos: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8.1: Identificar e desenvolver as principais zonas turísticas da cidade.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8.2: Fomentar e divulgar a realização de projetos que promovam o desenvolvimento do turismo pela cidade.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DE45D4D-90CB-414A-93B1-4EFE1363B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CDF0C93-8DA0-4E3B-99BC-D75114E5B7C2}"/>
              </a:ext>
            </a:extLst>
          </p:cNvPr>
          <p:cNvSpPr txBox="1"/>
          <p:nvPr/>
        </p:nvSpPr>
        <p:spPr>
          <a:xfrm>
            <a:off x="2458858" y="1189014"/>
            <a:ext cx="928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Incentivar o desenvolvimento territorial do turismo na cidade</a:t>
            </a:r>
            <a:r>
              <a:rPr lang="pt-BR" sz="2000" dirty="0"/>
              <a:t>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64C4FA92-C770-4C35-8020-DB14AAD22DDA}"/>
              </a:ext>
            </a:extLst>
          </p:cNvPr>
          <p:cNvSpPr txBox="1">
            <a:spLocks/>
          </p:cNvSpPr>
          <p:nvPr/>
        </p:nvSpPr>
        <p:spPr>
          <a:xfrm>
            <a:off x="1224335" y="174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600" b="1" dirty="0">
                <a:latin typeface="+mn-lt"/>
              </a:rPr>
              <a:t>OBJETIVO ESTRATÉGICO 8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92A0E437-7627-4348-A497-B0962AD2C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0574" y="265017"/>
            <a:ext cx="2106569" cy="79819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EF7E9AA2-DC7F-4432-A9CE-51C356DAC187}"/>
              </a:ext>
            </a:extLst>
          </p:cNvPr>
          <p:cNvSpPr txBox="1"/>
          <p:nvPr/>
        </p:nvSpPr>
        <p:spPr>
          <a:xfrm>
            <a:off x="1120000" y="6207581"/>
            <a:ext cx="760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3 – SEGMENTAÇÃO E DESENVOLVIMENTO TERRITORIAL </a:t>
            </a:r>
          </a:p>
        </p:txBody>
      </p:sp>
    </p:spTree>
    <p:extLst>
      <p:ext uri="{BB962C8B-B14F-4D97-AF65-F5344CB8AC3E}">
        <p14:creationId xmlns:p14="http://schemas.microsoft.com/office/powerpoint/2010/main" val="3831257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000" b="1" dirty="0"/>
              <a:t>Objetivos específicos:</a:t>
            </a:r>
          </a:p>
          <a:p>
            <a:pPr marL="0" indent="0">
              <a:buNone/>
            </a:pPr>
            <a:r>
              <a:rPr lang="pt-BR" sz="2000" dirty="0"/>
              <a:t>9.1: Revisar e regulamentar as leis, normas e decretos que envolvam os Polos de Ecoturismo de São Paulo.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9.2: Estabelecer a governança sobre os serviços e produtos turísticos do território.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9.3: Melhorar as condições de acesso e mobilidade.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9.4: Fomentar e apoiar a formatação de produtos turísticos da região.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986FAD2-CD69-4453-B58D-44C3F7653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3E3C5E70-482A-46A2-9930-5F840EAD90CF}"/>
              </a:ext>
            </a:extLst>
          </p:cNvPr>
          <p:cNvSpPr txBox="1"/>
          <p:nvPr/>
        </p:nvSpPr>
        <p:spPr>
          <a:xfrm>
            <a:off x="2458858" y="1189014"/>
            <a:ext cx="928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Fomentar o turismo nos Polos de Ecoturismo em </a:t>
            </a:r>
          </a:p>
          <a:p>
            <a:pPr algn="r"/>
            <a:r>
              <a:rPr lang="pt-BR" sz="2000" b="1" dirty="0"/>
              <a:t>Parelheiros/</a:t>
            </a:r>
            <a:r>
              <a:rPr lang="pt-BR" sz="2000" b="1" dirty="0" err="1"/>
              <a:t>Marsilac</a:t>
            </a:r>
            <a:r>
              <a:rPr lang="pt-BR" sz="2000" b="1" dirty="0"/>
              <a:t>/Ilha do </a:t>
            </a:r>
            <a:r>
              <a:rPr lang="pt-BR" sz="2000" b="1" dirty="0" err="1"/>
              <a:t>Bororé</a:t>
            </a:r>
            <a:r>
              <a:rPr lang="pt-BR" sz="2000" b="1" dirty="0"/>
              <a:t> e da Cantareira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A1028C0B-22E0-4432-BD7C-0F76913E05A1}"/>
              </a:ext>
            </a:extLst>
          </p:cNvPr>
          <p:cNvSpPr txBox="1">
            <a:spLocks/>
          </p:cNvSpPr>
          <p:nvPr/>
        </p:nvSpPr>
        <p:spPr>
          <a:xfrm>
            <a:off x="1224335" y="174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600" b="1" dirty="0">
                <a:latin typeface="+mn-lt"/>
              </a:rPr>
              <a:t>OBJETIVO ESTRATÉGICO 9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CCB0AEC1-BFF6-4689-8E95-3E3BB73F3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0574" y="265017"/>
            <a:ext cx="2106569" cy="79819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59110CD2-D573-4921-8B58-B43C25082669}"/>
              </a:ext>
            </a:extLst>
          </p:cNvPr>
          <p:cNvSpPr txBox="1"/>
          <p:nvPr/>
        </p:nvSpPr>
        <p:spPr>
          <a:xfrm>
            <a:off x="1120000" y="6207581"/>
            <a:ext cx="760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3 – SEGMENTAÇÃO E DESENVOLVIMENTO TERRITORIAL </a:t>
            </a:r>
          </a:p>
        </p:txBody>
      </p:sp>
    </p:spTree>
    <p:extLst>
      <p:ext uri="{BB962C8B-B14F-4D97-AF65-F5344CB8AC3E}">
        <p14:creationId xmlns:p14="http://schemas.microsoft.com/office/powerpoint/2010/main" val="729409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14" y="1585828"/>
            <a:ext cx="107696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Objetivos específicos: </a:t>
            </a:r>
          </a:p>
          <a:p>
            <a:pPr marL="0" indent="0">
              <a:buNone/>
            </a:pPr>
            <a:r>
              <a:rPr lang="pt-BR" sz="2000" dirty="0"/>
              <a:t>10.1: Transformar o “Triângulo SP” em Polo de Economia Criativa Sé/República e Território de Interesse da Cultura e da Paisagem dentro do eixo Paulista/Luz.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10.2: Implantar estrutura turística na região central da cidade conhecida como Triângulo SP.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10.3: Coordenar políticas de zeladoria, segurança e assistência social para lidar com os desafios específicos do território.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10.4: Criar e manter produtos e serviços turísticos para atrair maior número de pessoas para a região.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EAAD067-10DB-4FF2-8857-E3FBFCE71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EE69B8A-649F-47D8-B803-20A3C74869EB}"/>
              </a:ext>
            </a:extLst>
          </p:cNvPr>
          <p:cNvSpPr txBox="1"/>
          <p:nvPr/>
        </p:nvSpPr>
        <p:spPr>
          <a:xfrm>
            <a:off x="2458858" y="1189014"/>
            <a:ext cx="928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Reativar o território do Triângulo SP, no centro histórico de São Paulo.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65EE7110-F909-4E51-B2A9-14355D08AE91}"/>
              </a:ext>
            </a:extLst>
          </p:cNvPr>
          <p:cNvSpPr txBox="1">
            <a:spLocks/>
          </p:cNvSpPr>
          <p:nvPr/>
        </p:nvSpPr>
        <p:spPr>
          <a:xfrm>
            <a:off x="1224335" y="174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600" b="1" dirty="0">
                <a:latin typeface="+mn-lt"/>
              </a:rPr>
              <a:t>OBJETIVO ESTRATÉGICO 10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767F8910-1EC6-42FF-A160-E2BF5B831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0574" y="265017"/>
            <a:ext cx="2106569" cy="79819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CB252A06-E964-4995-8631-72A9B771F98B}"/>
              </a:ext>
            </a:extLst>
          </p:cNvPr>
          <p:cNvSpPr txBox="1"/>
          <p:nvPr/>
        </p:nvSpPr>
        <p:spPr>
          <a:xfrm>
            <a:off x="1120000" y="6207581"/>
            <a:ext cx="760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3 – SEGMENTAÇÃO E DESENVOLVIMENTO TERRITORIAL </a:t>
            </a:r>
          </a:p>
        </p:txBody>
      </p:sp>
    </p:spTree>
    <p:extLst>
      <p:ext uri="{BB962C8B-B14F-4D97-AF65-F5344CB8AC3E}">
        <p14:creationId xmlns:p14="http://schemas.microsoft.com/office/powerpoint/2010/main" val="2546932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8062"/>
            <a:ext cx="109017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Objetivos específicos: </a:t>
            </a:r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dirty="0"/>
              <a:t>11.1: Facilitar a mobilidade do turista em São Paulo, a partir dos portões de acesso da cidade.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11.2: Fomentar e apoiar a ampliação e adaptação de serviços e produtos turísticos para que se tornem acessíveis.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11.3: Fomentar e apoiar serviços de sinalização turística, considerando critérios de legibilidade turística.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932B190-1A27-4416-BC14-655592EE1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E01B992-E145-4844-8E5F-DCEDD2A80D49}"/>
              </a:ext>
            </a:extLst>
          </p:cNvPr>
          <p:cNvSpPr txBox="1"/>
          <p:nvPr/>
        </p:nvSpPr>
        <p:spPr>
          <a:xfrm>
            <a:off x="2458858" y="1189014"/>
            <a:ext cx="928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Ampliar e aprimorar a infraestrutura turística de mobilidade e acessibilidade</a:t>
            </a:r>
            <a:r>
              <a:rPr lang="pt-BR" sz="2000" dirty="0"/>
              <a:t>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B90211DD-EABB-46FE-9ED3-ADA1ABED119B}"/>
              </a:ext>
            </a:extLst>
          </p:cNvPr>
          <p:cNvSpPr txBox="1">
            <a:spLocks/>
          </p:cNvSpPr>
          <p:nvPr/>
        </p:nvSpPr>
        <p:spPr>
          <a:xfrm>
            <a:off x="1224335" y="174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600" b="1" dirty="0">
                <a:latin typeface="+mn-lt"/>
              </a:rPr>
              <a:t>OBJETIVO ESTRATÉGICO 11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A0D9B067-E3BB-4243-BF36-0DE9CC9C7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0574" y="265017"/>
            <a:ext cx="2106569" cy="79819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DCA664CB-3CA0-47CC-BC39-46566FD23A79}"/>
              </a:ext>
            </a:extLst>
          </p:cNvPr>
          <p:cNvSpPr txBox="1"/>
          <p:nvPr/>
        </p:nvSpPr>
        <p:spPr>
          <a:xfrm>
            <a:off x="1120000" y="6207581"/>
            <a:ext cx="760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4 – APRIMORAMENTO NA EXPERIÊNCIA DO TURISTA</a:t>
            </a:r>
          </a:p>
        </p:txBody>
      </p:sp>
    </p:spTree>
    <p:extLst>
      <p:ext uri="{BB962C8B-B14F-4D97-AF65-F5344CB8AC3E}">
        <p14:creationId xmlns:p14="http://schemas.microsoft.com/office/powerpoint/2010/main" val="1953241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Objetivos específicos:</a:t>
            </a:r>
          </a:p>
          <a:p>
            <a:pPr marL="0" indent="0">
              <a:buNone/>
            </a:pPr>
            <a:r>
              <a:rPr lang="pt-BR" sz="2000" dirty="0"/>
              <a:t>12.1: Reformular o serviço de </a:t>
            </a:r>
            <a:r>
              <a:rPr lang="pt-BR" sz="2000" i="1" dirty="0"/>
              <a:t>City Tour </a:t>
            </a:r>
            <a:r>
              <a:rPr lang="pt-BR" sz="2000" dirty="0"/>
              <a:t>Oficial da cidade de São Paulo.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12.2: Ampliar e qualificar o atendimento presencial ao turista por meio das Centrais de Informação Turística - </a:t>
            </a:r>
            <a:r>
              <a:rPr lang="pt-BR" sz="2000" dirty="0" err="1"/>
              <a:t>CITs</a:t>
            </a:r>
            <a:r>
              <a:rPr lang="pt-BR" sz="2000" dirty="0"/>
              <a:t> existentes.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12.3: Fornecer informações turísticas em formatos multilíngues, considerando critérios de legibilidade turística.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12.4: Valorizar a produção e comercialização de souvenires e produtos manuais com identidade local.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9D01AF5C-AA4E-4CC6-A5A2-A2E5DA7D2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5C9BC46-EE8A-4337-A475-AD9412BF50B1}"/>
              </a:ext>
            </a:extLst>
          </p:cNvPr>
          <p:cNvSpPr txBox="1"/>
          <p:nvPr/>
        </p:nvSpPr>
        <p:spPr>
          <a:xfrm>
            <a:off x="2458858" y="1189014"/>
            <a:ext cx="928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Ampliar, aprimorar e promover os serviços turísticos</a:t>
            </a:r>
            <a:r>
              <a:rPr lang="pt-BR" sz="2000" dirty="0"/>
              <a:t>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D58B4FB0-C8A2-4EE2-A2F4-A15968E2E9C3}"/>
              </a:ext>
            </a:extLst>
          </p:cNvPr>
          <p:cNvSpPr txBox="1">
            <a:spLocks/>
          </p:cNvSpPr>
          <p:nvPr/>
        </p:nvSpPr>
        <p:spPr>
          <a:xfrm>
            <a:off x="1224335" y="174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600" b="1" dirty="0">
                <a:latin typeface="+mn-lt"/>
              </a:rPr>
              <a:t>OBJETIVO ESTRATÉGICO 12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5F254B82-A22E-4D83-A726-54AD3E724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0574" y="265017"/>
            <a:ext cx="2106569" cy="79819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DC2B75E4-BF0F-4274-AAE8-D29AC5F03546}"/>
              </a:ext>
            </a:extLst>
          </p:cNvPr>
          <p:cNvSpPr/>
          <p:nvPr/>
        </p:nvSpPr>
        <p:spPr>
          <a:xfrm>
            <a:off x="838200" y="6245715"/>
            <a:ext cx="568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4 – APRIMORAMENTO NA EXPERIÊNCIA DO TURISTA</a:t>
            </a:r>
          </a:p>
        </p:txBody>
      </p:sp>
    </p:spTree>
    <p:extLst>
      <p:ext uri="{BB962C8B-B14F-4D97-AF65-F5344CB8AC3E}">
        <p14:creationId xmlns:p14="http://schemas.microsoft.com/office/powerpoint/2010/main" val="1104495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17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Objetivos específicos: </a:t>
            </a:r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dirty="0"/>
              <a:t>13.1: Ampliar, facilitar e divulgar tecnologias que promovem a hospitalidade do turista.</a:t>
            </a:r>
          </a:p>
          <a:p>
            <a:pPr marL="0" indent="0">
              <a:buNone/>
            </a:pPr>
            <a:r>
              <a:rPr lang="pt-BR" sz="2000" dirty="0"/>
              <a:t>13.2: Expandir, estimular e divulgar a abertura de museus em horários diferenciados, principalmente em horário noturno.</a:t>
            </a:r>
          </a:p>
          <a:p>
            <a:pPr marL="0" indent="0">
              <a:buNone/>
            </a:pPr>
            <a:r>
              <a:rPr lang="pt-BR" sz="2000" dirty="0"/>
              <a:t>13.3: Promover a qualificação constante da Guarda Civil Metropolitana – GCM, a fim de priorizar o atendimento a equipamentos e eventos turísticos.</a:t>
            </a:r>
          </a:p>
          <a:p>
            <a:pPr marL="0" indent="0">
              <a:buNone/>
            </a:pPr>
            <a:r>
              <a:rPr lang="pt-BR" sz="2000" dirty="0"/>
              <a:t>13.4: Incentivar as boas práticas de hospitalidade por meio da sensibilização, capacitação e avaliação voltadas para profissionais do turismo.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CE4903F-3047-438E-993F-F0ECB2354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1B439AA-61FB-446A-8F19-F8241EDAB32A}"/>
              </a:ext>
            </a:extLst>
          </p:cNvPr>
          <p:cNvSpPr txBox="1"/>
          <p:nvPr/>
        </p:nvSpPr>
        <p:spPr>
          <a:xfrm>
            <a:off x="2458858" y="1189014"/>
            <a:ext cx="928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Promover o aprimoramento da hospitalidade para que o turista se sinta acolhido.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CBAD6022-74F8-403A-AAEF-41EBD06CC8A8}"/>
              </a:ext>
            </a:extLst>
          </p:cNvPr>
          <p:cNvSpPr txBox="1">
            <a:spLocks/>
          </p:cNvSpPr>
          <p:nvPr/>
        </p:nvSpPr>
        <p:spPr>
          <a:xfrm>
            <a:off x="1224335" y="174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600" b="1" dirty="0">
                <a:latin typeface="+mn-lt"/>
              </a:rPr>
              <a:t>OBJETIVO ESTRATÉGICO 13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203277F4-1289-49C8-85D6-45C96794F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0574" y="265017"/>
            <a:ext cx="2106569" cy="79819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FADFFB75-D4B0-4B61-AA12-575EB6272F25}"/>
              </a:ext>
            </a:extLst>
          </p:cNvPr>
          <p:cNvSpPr/>
          <p:nvPr/>
        </p:nvSpPr>
        <p:spPr>
          <a:xfrm>
            <a:off x="838199" y="6120201"/>
            <a:ext cx="568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4 – APRIMORAMENTO NA EXPERIÊNCIA DO TURISTA</a:t>
            </a:r>
          </a:p>
        </p:txBody>
      </p:sp>
    </p:spTree>
    <p:extLst>
      <p:ext uri="{BB962C8B-B14F-4D97-AF65-F5344CB8AC3E}">
        <p14:creationId xmlns:p14="http://schemas.microsoft.com/office/powerpoint/2010/main" val="34286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EA3033D-DD59-44D3-B42D-FFD8502DB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667" y="29678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“Posicionar a política pública de promoção, apoio e execução de projetos e eventos de interesse turístico como estratégia de desenvolvimento econômico, social, humano e sustentável da cidade e dos munícipes de São Paulo”.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E76123E-9C8E-4D7C-8EED-21D4439F2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550906" y="551867"/>
            <a:ext cx="3293089" cy="12477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424DC01-C030-4845-A5BB-3CBD0239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104975" y="5143500"/>
            <a:ext cx="1648876" cy="15144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E9FFAF0-F2AE-4B46-894A-09875B2FDB0E}"/>
              </a:ext>
            </a:extLst>
          </p:cNvPr>
          <p:cNvSpPr txBox="1"/>
          <p:nvPr/>
        </p:nvSpPr>
        <p:spPr>
          <a:xfrm>
            <a:off x="5689117" y="495002"/>
            <a:ext cx="577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>
                <a:solidFill>
                  <a:schemeClr val="tx2"/>
                </a:solidFill>
              </a:rPr>
              <a:t>MISSÃO</a:t>
            </a:r>
            <a:r>
              <a:rPr lang="pt-BR" dirty="0"/>
              <a:t>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159D9198-1118-4FE5-BC32-99A784591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550906" y="591623"/>
            <a:ext cx="3293089" cy="12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27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10995"/>
            <a:ext cx="109017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Objetivos específicos:</a:t>
            </a:r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dirty="0"/>
              <a:t>14.1: Planejar estratégias de marketing.</a:t>
            </a:r>
          </a:p>
          <a:p>
            <a:pPr marL="0" indent="0">
              <a:buNone/>
            </a:pPr>
            <a:r>
              <a:rPr lang="pt-BR" sz="2000" dirty="0"/>
              <a:t>14.2: Promover o reposicionamento de marca para promoção da cidade.</a:t>
            </a:r>
          </a:p>
          <a:p>
            <a:pPr marL="0" indent="0">
              <a:buNone/>
            </a:pPr>
            <a:r>
              <a:rPr lang="pt-BR" sz="2000" dirty="0"/>
              <a:t>14.3: Implementar campanhas para promover a cidade de São Paulo, contemplando todas as regiões do município como destino turístico.</a:t>
            </a:r>
          </a:p>
          <a:p>
            <a:pPr marL="0" indent="0">
              <a:buNone/>
            </a:pPr>
            <a:r>
              <a:rPr lang="pt-BR" sz="2000" dirty="0"/>
              <a:t>14.4: Desenvolver e apoiar a comercialização de serviços e produtos turísticos da cidade.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3FA7F4C-38E5-409B-88FF-EAE42B659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53B092A-56DD-47B9-99C6-BD74FF2A56EB}"/>
              </a:ext>
            </a:extLst>
          </p:cNvPr>
          <p:cNvSpPr txBox="1"/>
          <p:nvPr/>
        </p:nvSpPr>
        <p:spPr>
          <a:xfrm>
            <a:off x="2458858" y="1189014"/>
            <a:ext cx="928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Fortalecer a imagem de São Paulo como destino turístico de relevância nacional e internacional</a:t>
            </a:r>
            <a:r>
              <a:rPr lang="pt-BR" sz="2000" dirty="0"/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53C8E563-EE4A-4465-A250-7F8855F3CC01}"/>
              </a:ext>
            </a:extLst>
          </p:cNvPr>
          <p:cNvSpPr txBox="1"/>
          <p:nvPr/>
        </p:nvSpPr>
        <p:spPr>
          <a:xfrm>
            <a:off x="945828" y="6199400"/>
            <a:ext cx="760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5 – PROMOÇÃO E APOIO A COMERCIALIZAÇÃO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F2867FC3-FF15-41C8-85DB-F0CD6C64EA26}"/>
              </a:ext>
            </a:extLst>
          </p:cNvPr>
          <p:cNvSpPr txBox="1">
            <a:spLocks/>
          </p:cNvSpPr>
          <p:nvPr/>
        </p:nvSpPr>
        <p:spPr>
          <a:xfrm>
            <a:off x="1224335" y="174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600" b="1" dirty="0">
                <a:latin typeface="+mn-lt"/>
              </a:rPr>
              <a:t>OBJETIVO ESTRATÉGICO 14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9F67E3B-3BD7-47B7-82AF-0D53AFF28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0574" y="265017"/>
            <a:ext cx="2106569" cy="7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016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F674A2B-0926-4FF0-A460-65063CF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87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Objetivos específicos:</a:t>
            </a:r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dirty="0"/>
              <a:t>15.1. Estimular o turista que faz conexão aérea em São Paulo a usufruir do </a:t>
            </a:r>
            <a:r>
              <a:rPr lang="pt-BR" sz="2000" i="1" dirty="0" err="1"/>
              <a:t>Stopover</a:t>
            </a:r>
            <a:r>
              <a:rPr lang="pt-BR" sz="2000" dirty="0"/>
              <a:t>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15.2: Estimular o turista que vem para São Paulo motivado por negócios a permanecer mais tempo na cidade, para usufruir da oferta de lazer.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15.3: Utilizar diferentes ferramentas e canais para comunicar a oferta turística de São Paulo.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7D97FCFF-7007-4428-A3C4-2456C3B6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786426" y="5715000"/>
            <a:ext cx="1054776" cy="968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E52A864E-3E11-4412-A6C8-20D19CD9D5A7}"/>
              </a:ext>
            </a:extLst>
          </p:cNvPr>
          <p:cNvSpPr txBox="1"/>
          <p:nvPr/>
        </p:nvSpPr>
        <p:spPr>
          <a:xfrm>
            <a:off x="2458858" y="1189014"/>
            <a:ext cx="928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Aumentar o consumo da oferta turística de São Paulo por turistas e moradores</a:t>
            </a:r>
            <a:r>
              <a:rPr lang="pt-BR" sz="2000" dirty="0"/>
              <a:t>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C903C36C-F093-43AB-BD43-74319F47A45E}"/>
              </a:ext>
            </a:extLst>
          </p:cNvPr>
          <p:cNvSpPr txBox="1">
            <a:spLocks/>
          </p:cNvSpPr>
          <p:nvPr/>
        </p:nvSpPr>
        <p:spPr>
          <a:xfrm>
            <a:off x="1224335" y="174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600" b="1" dirty="0">
                <a:latin typeface="+mn-lt"/>
              </a:rPr>
              <a:t>OBJETIVO ESTRATÉGICO 15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579425EE-0244-4591-9729-78CC46340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450574" y="265017"/>
            <a:ext cx="2106569" cy="79819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245678F4-9E60-463B-9159-25495097CC9F}"/>
              </a:ext>
            </a:extLst>
          </p:cNvPr>
          <p:cNvSpPr txBox="1"/>
          <p:nvPr/>
        </p:nvSpPr>
        <p:spPr>
          <a:xfrm>
            <a:off x="945828" y="6199400"/>
            <a:ext cx="760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EIXO 5 – PROMOÇÃO E APOIO A COMERCIALIZAÇÃO </a:t>
            </a:r>
          </a:p>
        </p:txBody>
      </p:sp>
    </p:spTree>
    <p:extLst>
      <p:ext uri="{BB962C8B-B14F-4D97-AF65-F5344CB8AC3E}">
        <p14:creationId xmlns:p14="http://schemas.microsoft.com/office/powerpoint/2010/main" val="1798689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assinatura_mariacami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49" y="2838735"/>
            <a:ext cx="7874759" cy="29358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4189863" y="941696"/>
            <a:ext cx="4640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/>
              <a:t>Obrigada!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25125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EA3033D-DD59-44D3-B42D-FFD8502DB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667" y="29678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“Em 2030, São Paulo será reconhecida entre </a:t>
            </a:r>
          </a:p>
          <a:p>
            <a:pPr marL="0" indent="0" algn="ctr">
              <a:buNone/>
            </a:pPr>
            <a:r>
              <a:rPr lang="pt-BR" sz="3200" dirty="0"/>
              <a:t>os dez principais destinos turísticos do mundo.”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E76123E-9C8E-4D7C-8EED-21D4439F2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550906" y="551867"/>
            <a:ext cx="3293089" cy="12477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424DC01-C030-4845-A5BB-3CBD0239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104975" y="5143500"/>
            <a:ext cx="1648876" cy="15144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E9FFAF0-F2AE-4B46-894A-09875B2FDB0E}"/>
              </a:ext>
            </a:extLst>
          </p:cNvPr>
          <p:cNvSpPr txBox="1"/>
          <p:nvPr/>
        </p:nvSpPr>
        <p:spPr>
          <a:xfrm>
            <a:off x="5689117" y="495002"/>
            <a:ext cx="577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>
                <a:solidFill>
                  <a:schemeClr val="tx2"/>
                </a:solidFill>
              </a:rPr>
              <a:t>VISÃO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646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EA3033D-DD59-44D3-B42D-FFD8502DB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3" y="2011660"/>
            <a:ext cx="4777409" cy="4351338"/>
          </a:xfrm>
        </p:spPr>
        <p:txBody>
          <a:bodyPr>
            <a:normAutofit/>
          </a:bodyPr>
          <a:lstStyle/>
          <a:p>
            <a:r>
              <a:rPr lang="pt-BR" sz="3200" dirty="0"/>
              <a:t>Inovação</a:t>
            </a:r>
          </a:p>
          <a:p>
            <a:r>
              <a:rPr lang="pt-BR" sz="3200" dirty="0"/>
              <a:t>Sustentabilidade</a:t>
            </a:r>
          </a:p>
          <a:p>
            <a:r>
              <a:rPr lang="pt-BR" sz="3200" dirty="0"/>
              <a:t>Acessibilidade</a:t>
            </a:r>
          </a:p>
          <a:p>
            <a:r>
              <a:rPr lang="pt-BR" sz="3200" dirty="0"/>
              <a:t>Respeito à diversidade</a:t>
            </a:r>
          </a:p>
          <a:p>
            <a:r>
              <a:rPr lang="pt-BR" sz="3200" dirty="0"/>
              <a:t>Cooperação</a:t>
            </a:r>
          </a:p>
          <a:p>
            <a:r>
              <a:rPr lang="pt-BR" sz="3200" dirty="0"/>
              <a:t>Intersetorialidade</a:t>
            </a:r>
          </a:p>
          <a:p>
            <a:pPr marL="0" indent="0" algn="ctr">
              <a:buNone/>
            </a:pP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E76123E-9C8E-4D7C-8EED-21D4439F2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550906" y="551867"/>
            <a:ext cx="3293089" cy="12477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424DC01-C030-4845-A5BB-3CBD0239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104975" y="5143500"/>
            <a:ext cx="1648876" cy="15144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E9FFAF0-F2AE-4B46-894A-09875B2FDB0E}"/>
              </a:ext>
            </a:extLst>
          </p:cNvPr>
          <p:cNvSpPr txBox="1"/>
          <p:nvPr/>
        </p:nvSpPr>
        <p:spPr>
          <a:xfrm>
            <a:off x="5689117" y="495002"/>
            <a:ext cx="577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>
                <a:solidFill>
                  <a:schemeClr val="tx2"/>
                </a:solidFill>
              </a:rPr>
              <a:t>VALORES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E76123E-9C8E-4D7C-8EED-21D4439F2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550905" y="332783"/>
            <a:ext cx="3293089" cy="12477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424DC01-C030-4845-A5BB-3CBD0239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104975" y="5143500"/>
            <a:ext cx="1648876" cy="15144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E9FFAF0-F2AE-4B46-894A-09875B2FDB0E}"/>
              </a:ext>
            </a:extLst>
          </p:cNvPr>
          <p:cNvSpPr txBox="1"/>
          <p:nvPr/>
        </p:nvSpPr>
        <p:spPr>
          <a:xfrm>
            <a:off x="5689117" y="332783"/>
            <a:ext cx="577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 smtClean="0">
                <a:solidFill>
                  <a:schemeClr val="tx2"/>
                </a:solidFill>
              </a:rPr>
              <a:t>METODOLOGIA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t="19635" r="28955" b="11642"/>
          <a:stretch/>
        </p:blipFill>
        <p:spPr bwMode="auto">
          <a:xfrm>
            <a:off x="2197449" y="1580551"/>
            <a:ext cx="7644249" cy="508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E76123E-9C8E-4D7C-8EED-21D4439F2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41974" r="43939" b="33620"/>
          <a:stretch/>
        </p:blipFill>
        <p:spPr>
          <a:xfrm>
            <a:off x="550906" y="332783"/>
            <a:ext cx="3293089" cy="12477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424DC01-C030-4845-A5BB-3CBD0239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2" t="41780" r="17815" b="33171"/>
          <a:stretch/>
        </p:blipFill>
        <p:spPr>
          <a:xfrm>
            <a:off x="10104975" y="5143500"/>
            <a:ext cx="1648876" cy="15144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E9FFAF0-F2AE-4B46-894A-09875B2FDB0E}"/>
              </a:ext>
            </a:extLst>
          </p:cNvPr>
          <p:cNvSpPr txBox="1"/>
          <p:nvPr/>
        </p:nvSpPr>
        <p:spPr>
          <a:xfrm>
            <a:off x="5689117" y="332783"/>
            <a:ext cx="577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 smtClean="0">
                <a:solidFill>
                  <a:schemeClr val="tx2"/>
                </a:solidFill>
              </a:rPr>
              <a:t>METODOLOGIA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t="19371" r="31566" b="20397"/>
          <a:stretch/>
        </p:blipFill>
        <p:spPr bwMode="auto">
          <a:xfrm>
            <a:off x="2257818" y="1760561"/>
            <a:ext cx="7669738" cy="489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1907</Words>
  <Application>Microsoft Office PowerPoint</Application>
  <PresentationFormat>Personalizar</PresentationFormat>
  <Paragraphs>215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turismo em São Paulo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ESTRATÉGICO 1</vt:lpstr>
      <vt:lpstr>OBJETIVO ESTRATÉGICO 2</vt:lpstr>
      <vt:lpstr>OBJETIVO ESTRATÉGICO 3</vt:lpstr>
      <vt:lpstr>OBJETIVO ESTRATÉGICO 4</vt:lpstr>
      <vt:lpstr>OBJETIVO ESTRATÉGICO 5</vt:lpstr>
      <vt:lpstr>OBJETIVO ESTRATÉGICO 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Raquel Grillo Vettori</dc:creator>
  <cp:lastModifiedBy>Mirani Aparecida da Silva</cp:lastModifiedBy>
  <cp:revision>17</cp:revision>
  <dcterms:created xsi:type="dcterms:W3CDTF">2019-10-13T04:16:41Z</dcterms:created>
  <dcterms:modified xsi:type="dcterms:W3CDTF">2019-10-15T18:36:56Z</dcterms:modified>
</cp:coreProperties>
</file>