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4549" r:id="rId2"/>
    <p:sldMasterId id="2147484628" r:id="rId3"/>
  </p:sldMasterIdLst>
  <p:notesMasterIdLst>
    <p:notesMasterId r:id="rId26"/>
  </p:notesMasterIdLst>
  <p:handoutMasterIdLst>
    <p:handoutMasterId r:id="rId27"/>
  </p:handoutMasterIdLst>
  <p:sldIdLst>
    <p:sldId id="568" r:id="rId4"/>
    <p:sldId id="690" r:id="rId5"/>
    <p:sldId id="592" r:id="rId6"/>
    <p:sldId id="629" r:id="rId7"/>
    <p:sldId id="587" r:id="rId8"/>
    <p:sldId id="588" r:id="rId9"/>
    <p:sldId id="698" r:id="rId10"/>
    <p:sldId id="697" r:id="rId11"/>
    <p:sldId id="706" r:id="rId12"/>
    <p:sldId id="666" r:id="rId13"/>
    <p:sldId id="590" r:id="rId14"/>
    <p:sldId id="631" r:id="rId15"/>
    <p:sldId id="408" r:id="rId16"/>
    <p:sldId id="409" r:id="rId17"/>
    <p:sldId id="704" r:id="rId18"/>
    <p:sldId id="633" r:id="rId19"/>
    <p:sldId id="534" r:id="rId20"/>
    <p:sldId id="558" r:id="rId21"/>
    <p:sldId id="388" r:id="rId22"/>
    <p:sldId id="635" r:id="rId23"/>
    <p:sldId id="381" r:id="rId24"/>
    <p:sldId id="602" r:id="rId25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Domeneguetti Barreira" initials="BD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A6"/>
    <a:srgbClr val="316E71"/>
    <a:srgbClr val="397F83"/>
    <a:srgbClr val="FFFFFF"/>
    <a:srgbClr val="929292"/>
    <a:srgbClr val="9F9F9F"/>
    <a:srgbClr val="3EA2A6"/>
    <a:srgbClr val="1D4575"/>
    <a:srgbClr val="5082BE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9" autoAdjust="0"/>
    <p:restoredTop sz="94737" autoAdjust="0"/>
  </p:normalViewPr>
  <p:slideViewPr>
    <p:cSldViewPr>
      <p:cViewPr varScale="1">
        <p:scale>
          <a:sx n="74" d="100"/>
          <a:sy n="74" d="100"/>
        </p:scale>
        <p:origin x="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notesViewPr>
    <p:cSldViewPr>
      <p:cViewPr varScale="1">
        <p:scale>
          <a:sx n="82" d="100"/>
          <a:sy n="82" d="100"/>
        </p:scale>
        <p:origin x="3972" y="78"/>
      </p:cViewPr>
      <p:guideLst>
        <p:guide orient="horz" pos="2929"/>
        <p:guide pos="2209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9318841-DE41-43C2-BD8B-B80CDB8C51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526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3" y="3"/>
            <a:ext cx="2946145" cy="49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6" y="4714917"/>
            <a:ext cx="5437168" cy="44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6624"/>
            <a:ext cx="2944526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3" y="9426624"/>
            <a:ext cx="2946145" cy="49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2" tIns="47082" rIns="94162" bIns="470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EFFD5D-CF09-4E3C-B2B9-5B0594E03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597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924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441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7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494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1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9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FFD5D-CF09-4E3C-B2B9-5B0594E03E3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09FA6-BAE6-4D81-91AC-5BA6AB1473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1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4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11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591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0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937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pPr marL="228581" indent="-228581">
              <a:buAutoNum type="arabi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1CEA-1625-463B-8437-D50CEAA5EF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49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BB4-6217-48F4-8E9A-6951F8619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E0B1-155D-4CAA-9BD3-95726A04B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FE34-A0F5-45F4-9C2E-85A1D23A97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A061-4BF6-4A52-B4B2-7195F9429A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6E75-DBA7-4791-9B3C-E16ECCEDBF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71B26-BD70-4EF7-BAC5-762B52CF07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40-5A4B-4BEC-8A85-42AF0393F1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A1E6-D151-4D36-AD80-D556B401BD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CD289-7CB0-4D57-9616-37E34CB225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49B14-5E8D-437C-8AD8-46C2D87FB1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AC57-6C84-4307-9E5A-4FEE614E89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>
                <a:defRPr/>
              </a:pPr>
              <a:t>‹nº›</a:t>
            </a:fld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2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0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33"/>
          <p:cNvSpPr>
            <a:spLocks noChangeShapeType="1"/>
          </p:cNvSpPr>
          <p:nvPr userDrawn="1"/>
        </p:nvSpPr>
        <p:spPr bwMode="auto">
          <a:xfrm>
            <a:off x="0" y="541338"/>
            <a:ext cx="9144000" cy="0"/>
          </a:xfrm>
          <a:prstGeom prst="line">
            <a:avLst/>
          </a:prstGeom>
          <a:noFill/>
          <a:ln w="9525" algn="ctr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1200" b="1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8599488" y="6483350"/>
            <a:ext cx="573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C626F383-E840-4A8C-A2F1-43C768359C13}" type="slidenum">
              <a:rPr lang="en-US" sz="1600" b="1">
                <a:solidFill>
                  <a:srgbClr val="000000"/>
                </a:solidFill>
              </a:rPr>
              <a:pPr algn="ctr">
                <a:defRPr/>
              </a:pPr>
              <a:t>‹nº›</a:t>
            </a:fld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0" y="6377048"/>
            <a:ext cx="1852551" cy="480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4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B9C6-DC56-464F-97E2-5180D1B378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15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9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4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32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5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83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76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84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pt-BR" sz="4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pt-BR" sz="320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54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BEB-4649-437E-A363-EDF861DA37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031CF-5A0B-4C22-95C1-532E91A3C6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925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095A2-F756-4ECE-8AAC-26E5DC12387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-3356"/>
            <a:ext cx="9144000" cy="5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h="25400" prst="cross"/>
            <a:bevelB h="25400" prst="cross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pt-B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7734523" y="124964"/>
            <a:ext cx="1290745" cy="324000"/>
            <a:chOff x="7679107" y="158644"/>
            <a:chExt cx="1290745" cy="324000"/>
          </a:xfrm>
        </p:grpSpPr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612" y="209493"/>
              <a:ext cx="1004240" cy="25200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107" y="158644"/>
              <a:ext cx="277269" cy="324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591" r:id="rId5"/>
    <p:sldLayoutId id="2147484592" r:id="rId6"/>
    <p:sldLayoutId id="2147484617" r:id="rId7"/>
    <p:sldLayoutId id="2147484618" r:id="rId8"/>
    <p:sldLayoutId id="2147484619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05764" y="64856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3BD15-0DFF-4919-95DB-269E70EE6C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10" r:id="rId12"/>
    <p:sldLayoutId id="2147484611" r:id="rId13"/>
    <p:sldLayoutId id="2147484612" r:id="rId14"/>
    <p:sldLayoutId id="2147484613" r:id="rId15"/>
    <p:sldLayoutId id="2147484614" r:id="rId16"/>
    <p:sldLayoutId id="2147484621" r:id="rId17"/>
    <p:sldLayoutId id="2147484622" r:id="rId18"/>
    <p:sldLayoutId id="2147484623" r:id="rId19"/>
    <p:sldLayoutId id="2147484627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38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  <p:sldLayoutId id="214748465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8" y="-20121"/>
            <a:ext cx="10321064" cy="68807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9" y="-14401"/>
            <a:ext cx="7472723" cy="6892043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031CF-5A0B-4C22-95C1-532E91A3C6B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30536" y="3594717"/>
            <a:ext cx="5055992" cy="2881169"/>
          </a:xfrm>
          <a:prstGeom prst="rect">
            <a:avLst/>
          </a:prstGeom>
          <a:noFill/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GESTÃO FISCAL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Acumulado no 1º QUADRIMESTRE DE 2021</a:t>
            </a:r>
            <a:endParaRPr lang="pt-BR" sz="2800" b="1" dirty="0">
              <a:solidFill>
                <a:schemeClr val="bg1"/>
              </a:solidFill>
              <a:latin typeface="Helvetica" panose="020B0500000000000000" pitchFamily="34" charset="0"/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(Incluído Poder Legislativo)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27/05/2021</a:t>
            </a:r>
            <a:endParaRPr lang="pt-BR" sz="1050" b="1" dirty="0">
              <a:solidFill>
                <a:schemeClr val="bg1"/>
              </a:solidFill>
            </a:endParaRPr>
          </a:p>
          <a:p>
            <a:pPr algn="ctr"/>
            <a:endParaRPr lang="pt-BR" sz="1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696" y="332656"/>
            <a:ext cx="786404" cy="702332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80731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DE CAPITAL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5157192"/>
            <a:ext cx="7975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pt-BR" sz="1000" dirty="0" smtClean="0"/>
              <a:t>Outras Receitas de Capital incluem Depósitos Judiciais. Até </a:t>
            </a:r>
            <a:r>
              <a:rPr lang="pt-BR" sz="1000" dirty="0"/>
              <a:t>2019 o valor registrado de DJ era </a:t>
            </a:r>
            <a:r>
              <a:rPr lang="pt-BR" sz="1000" dirty="0" smtClean="0"/>
              <a:t>líquido </a:t>
            </a:r>
            <a:r>
              <a:rPr lang="pt-BR" sz="1000" dirty="0"/>
              <a:t>da recomposição do Fundo de Reserva; a partir de 2020 registra-se o valor </a:t>
            </a:r>
            <a:r>
              <a:rPr lang="pt-BR" sz="1000" dirty="0" smtClean="0"/>
              <a:t>bruto.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pt-BR" sz="1000" dirty="0" smtClean="0"/>
          </a:p>
          <a:p>
            <a:pPr lvl="0" algn="just"/>
            <a:r>
              <a:rPr lang="pt-BR" sz="1000" i="1" dirty="0" smtClean="0"/>
              <a:t>Exclui </a:t>
            </a:r>
            <a:r>
              <a:rPr lang="pt-BR" sz="1000" i="1" dirty="0"/>
              <a:t>receitas </a:t>
            </a:r>
            <a:r>
              <a:rPr lang="pt-BR" sz="1000" i="1" dirty="0" err="1"/>
              <a:t>intra-orçamentárias</a:t>
            </a:r>
            <a:endParaRPr lang="pt-BR" sz="1000" dirty="0"/>
          </a:p>
          <a:p>
            <a:endParaRPr lang="pt-BR" sz="1000" i="1" dirty="0"/>
          </a:p>
          <a:p>
            <a:endParaRPr lang="pt-BR" sz="1000" i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79566" y="169774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223555066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7790" y="1951656"/>
            <a:ext cx="8248419" cy="273014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43481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595" y="2633284"/>
            <a:ext cx="3353309" cy="867724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9712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79901" y="1685978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428304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  <a:defRPr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reflete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recomposição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Depósitos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Judiciais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investimentos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/>
          </a:p>
          <a:p>
            <a:r>
              <a:rPr lang="pt-BR" sz="1000" i="1" dirty="0" smtClean="0"/>
              <a:t>Inclui despesas </a:t>
            </a:r>
            <a:r>
              <a:rPr lang="pt-BR" sz="1000" i="1" dirty="0" err="1" smtClean="0"/>
              <a:t>intra-orçamentárias</a:t>
            </a:r>
            <a:endParaRPr lang="pt-BR" sz="1000" dirty="0"/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183656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28450" y="1939894"/>
            <a:ext cx="8067675" cy="23431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42740" y="1220953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0" name="Fluxograma: Processo alternativo 9"/>
          <p:cNvSpPr/>
          <p:nvPr/>
        </p:nvSpPr>
        <p:spPr>
          <a:xfrm>
            <a:off x="35496" y="-118278"/>
            <a:ext cx="820891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2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CORRENTES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9112" y="6100006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i="1" dirty="0" smtClean="0"/>
              <a:t>Inclui despesas </a:t>
            </a:r>
            <a:r>
              <a:rPr lang="pt-BR" sz="1000" i="1" dirty="0" err="1" smtClean="0"/>
              <a:t>intra-orçamentárias</a:t>
            </a:r>
            <a:endParaRPr lang="pt-BR" sz="1000" dirty="0"/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19967333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9112" y="1473009"/>
            <a:ext cx="8067675" cy="442912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519112" y="4452163"/>
            <a:ext cx="8215312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FontTx/>
              <a:buAutoNum type="arabicParenBoth"/>
              <a:defRPr/>
            </a:pPr>
            <a:r>
              <a:rPr lang="pt-BR" sz="1000" dirty="0" smtClean="0"/>
              <a:t>Inclui, desde 2020, a despesa de recomposição do Fundo </a:t>
            </a:r>
            <a:r>
              <a:rPr lang="pt-BR" sz="1000" dirty="0"/>
              <a:t>de </a:t>
            </a:r>
            <a:r>
              <a:rPr lang="pt-BR" sz="1000" dirty="0" smtClean="0"/>
              <a:t>Reserva de Depósitos Judiciais.</a:t>
            </a:r>
          </a:p>
          <a:p>
            <a:pPr marL="228600" indent="-228600">
              <a:buFontTx/>
              <a:buAutoNum type="arabicParenBoth"/>
              <a:defRPr/>
            </a:pP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Pagamento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reflete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principalmente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recomposição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Depósitos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Judiciais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000" dirty="0" smtClean="0"/>
              <a:t>  </a:t>
            </a: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35496" y="6597352"/>
            <a:ext cx="371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pt-BR" sz="9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  <a:p>
            <a:pPr>
              <a:defRPr/>
            </a:pPr>
            <a:endParaRPr lang="pt-BR" sz="9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21697" y="1275912"/>
            <a:ext cx="16650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latin typeface="+mj-lt"/>
              </a:rPr>
              <a:t>R$ </a:t>
            </a:r>
            <a:r>
              <a:rPr lang="pt-BR" sz="1000" dirty="0" smtClean="0">
                <a:latin typeface="+mj-lt"/>
              </a:rPr>
              <a:t>Milhões Correntes</a:t>
            </a:r>
            <a:endParaRPr lang="pt-BR" sz="1000" dirty="0"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9112" y="5289280"/>
            <a:ext cx="856895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00" i="1" dirty="0" smtClean="0"/>
              <a:t>Inclui despesas </a:t>
            </a:r>
            <a:r>
              <a:rPr lang="pt-BR" sz="1000" i="1" dirty="0"/>
              <a:t>com precatórios</a:t>
            </a:r>
            <a:r>
              <a:rPr lang="pt-BR" sz="1000" i="1" dirty="0" smtClean="0"/>
              <a:t>.</a:t>
            </a:r>
          </a:p>
          <a:p>
            <a:pPr marL="228600" indent="-228600">
              <a:buAutoNum type="arabicParenBoth"/>
              <a:defRPr/>
            </a:pPr>
            <a:endParaRPr lang="pt-BR" sz="1000" i="1" dirty="0"/>
          </a:p>
          <a:p>
            <a:pPr>
              <a:defRPr/>
            </a:pPr>
            <a:endParaRPr lang="pt-BR" sz="900" i="1" dirty="0" smtClean="0">
              <a:latin typeface="+mj-lt"/>
            </a:endParaRPr>
          </a:p>
          <a:p>
            <a:pPr marL="228600" indent="-228600">
              <a:buAutoNum type="arabicParenBoth"/>
              <a:defRPr/>
            </a:pPr>
            <a:endParaRPr lang="pt-BR" sz="900" b="1" i="1" dirty="0"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19050" y="-32986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DESPESAS DE CAPITAL LIQUIDADAS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2706534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9112" y="1527988"/>
            <a:ext cx="8067675" cy="29241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6732588" y="1700213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71134" y="794653"/>
            <a:ext cx="1944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-18456"/>
            <a:ext cx="9133112" cy="429658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Restos a Pagar (Processados + Não Processados)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m 2"/>
          <p:cNvPicPr/>
          <p:nvPr>
            <p:extLst/>
          </p:nvPr>
        </p:nvPicPr>
        <p:blipFill>
          <a:blip r:embed="rId2"/>
          <a:stretch>
            <a:fillRect/>
          </a:stretch>
        </p:blipFill>
        <p:spPr>
          <a:xfrm>
            <a:off x="254000" y="1120775"/>
            <a:ext cx="8261350" cy="57372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594" y="3682839"/>
            <a:ext cx="8609893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993950" y="1465458"/>
            <a:ext cx="18443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onsolidado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3712" y="5460351"/>
            <a:ext cx="821531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inclui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Receitas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Arrecadadas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Exercícios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Anteriores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(RAEA).</a:t>
            </a:r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Both"/>
              <a:defRPr/>
            </a:pPr>
            <a:endParaRPr lang="pt-B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10147539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166" y="1711679"/>
            <a:ext cx="857250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39172" y="1142599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62" y="0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Primário e Nominal  - Abril 2021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367592599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60512" y="1388820"/>
            <a:ext cx="64389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7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Limites Sobre a RCL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2" name="Imagem 1"/>
          <p:cNvPicPr/>
          <p:nvPr>
            <p:extLst>
              <p:ext uri="{D42A27DB-BD31-4B8C-83A1-F6EECF244321}">
                <p14:modId xmlns:p14="http://schemas.microsoft.com/office/powerpoint/2010/main" val="113204899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9833" y="1628800"/>
            <a:ext cx="6657975" cy="4095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1628800"/>
            <a:ext cx="9133112" cy="91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285750" indent="-285750" algn="ctr"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Complementar nº 101 de </a:t>
            </a:r>
            <a:r>
              <a:rPr lang="pt-BR" sz="2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Maio/2000</a:t>
            </a:r>
            <a:endParaRPr lang="pt-BR" sz="2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2924944"/>
            <a:ext cx="9144000" cy="14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/>
              <a:t>DEMONSTRAÇÃO E AVALIAÇÃO </a:t>
            </a:r>
            <a:r>
              <a:rPr lang="pt-BR" dirty="0" smtClean="0"/>
              <a:t>DO CUMPRIMENTO 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dirty="0" smtClean="0"/>
              <a:t>DAS METAS </a:t>
            </a:r>
            <a:r>
              <a:rPr lang="pt-BR" dirty="0"/>
              <a:t>FISCAIS</a:t>
            </a:r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pt-BR" sz="1800" dirty="0"/>
          </a:p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800" dirty="0"/>
              <a:t>§ 4º DO ARTIGO 9º DA LRF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0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21" y="-5357"/>
            <a:ext cx="9144000" cy="39913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Dívida Consolidada Líquida</a:t>
            </a:r>
            <a:endParaRPr lang="pt-BR" sz="2800" b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26672369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1037543" y="839234"/>
            <a:ext cx="7082556" cy="55171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59859" y="593013"/>
            <a:ext cx="21602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6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3"/>
          <p:cNvSpPr>
            <a:spLocks noChangeArrowheads="1"/>
          </p:cNvSpPr>
          <p:nvPr/>
        </p:nvSpPr>
        <p:spPr bwMode="auto">
          <a:xfrm>
            <a:off x="179512" y="836712"/>
            <a:ext cx="8856984" cy="5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Dívida Consolidada Líquida em </a:t>
            </a: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Relação à Receita </a:t>
            </a:r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Corrente Líquida</a:t>
            </a:r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0" y="0"/>
            <a:ext cx="9144000" cy="39913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91000">
                <a:srgbClr val="A5D5D7"/>
              </a:gs>
              <a:gs pos="15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 e trajetória da Dívida consolidada líquida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381258563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028" y="1809822"/>
            <a:ext cx="8643944" cy="4225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-22709"/>
            <a:ext cx="10321064" cy="6880709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163749" y="-180976"/>
            <a:ext cx="5621119" cy="7038976"/>
            <a:chOff x="-1728" y="-107"/>
            <a:chExt cx="4717" cy="443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728" y="-107"/>
              <a:ext cx="4717" cy="4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1625" y="-14"/>
              <a:ext cx="4294" cy="4341"/>
            </a:xfrm>
            <a:custGeom>
              <a:avLst/>
              <a:gdLst>
                <a:gd name="T0" fmla="*/ 0 w 4717"/>
                <a:gd name="T1" fmla="*/ 4341 h 4341"/>
                <a:gd name="T2" fmla="*/ 4717 w 4717"/>
                <a:gd name="T3" fmla="*/ 4341 h 4341"/>
                <a:gd name="T4" fmla="*/ 2726 w 4717"/>
                <a:gd name="T5" fmla="*/ 0 h 4341"/>
                <a:gd name="T6" fmla="*/ 0 w 4717"/>
                <a:gd name="T7" fmla="*/ 0 h 4341"/>
                <a:gd name="T8" fmla="*/ 0 w 4717"/>
                <a:gd name="T9" fmla="*/ 4341 h 4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7" h="4341">
                  <a:moveTo>
                    <a:pt x="0" y="4341"/>
                  </a:moveTo>
                  <a:lnTo>
                    <a:pt x="4717" y="4341"/>
                  </a:lnTo>
                  <a:lnTo>
                    <a:pt x="2726" y="0"/>
                  </a:lnTo>
                  <a:lnTo>
                    <a:pt x="0" y="0"/>
                  </a:lnTo>
                  <a:lnTo>
                    <a:pt x="0" y="4341"/>
                  </a:lnTo>
                  <a:close/>
                </a:path>
              </a:pathLst>
            </a:custGeom>
            <a:solidFill>
              <a:srgbClr val="2A5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1139974" cy="1018103"/>
          </a:xfrm>
          <a:prstGeom prst="rect">
            <a:avLst/>
          </a:prstGeom>
          <a:ln>
            <a:noFill/>
          </a:ln>
          <a:effectLst>
            <a:outerShdw blurRad="38100" sx="110000" sy="110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70374" y="5335433"/>
            <a:ext cx="3869578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Elaboração: ASECO – Assessoria Econômica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1500" dirty="0" smtClean="0">
                <a:solidFill>
                  <a:schemeClr val="bg1"/>
                </a:solidFill>
                <a:latin typeface="Helvetica" panose="020B0504020202030204" pitchFamily="34" charset="0"/>
              </a:rPr>
              <a:t>aseco@prefeitura.sp.gov.br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pt-BR" sz="15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70374" y="3160800"/>
            <a:ext cx="3869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Secretaria </a:t>
            </a:r>
            <a:r>
              <a:rPr lang="pt-BR" sz="2400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Municipal da </a:t>
            </a:r>
            <a:r>
              <a:rPr lang="pt-BR" sz="2400" b="1" dirty="0">
                <a:solidFill>
                  <a:schemeClr val="bg1"/>
                </a:solidFill>
                <a:latin typeface="Helvetica" panose="020B0504020202030204" pitchFamily="34" charset="0"/>
              </a:rPr>
              <a:t>Fazenda</a:t>
            </a:r>
          </a:p>
          <a:p>
            <a:endParaRPr lang="pt-BR" sz="2400" b="1" dirty="0" smtClean="0">
              <a:solidFill>
                <a:schemeClr val="bg1"/>
              </a:solidFill>
              <a:latin typeface="Helvetica" panose="020B0504020202030204" pitchFamily="34" charset="0"/>
            </a:endParaRPr>
          </a:p>
          <a:p>
            <a:r>
              <a:rPr lang="pt-BR" b="1" dirty="0" smtClean="0">
                <a:solidFill>
                  <a:schemeClr val="bg1"/>
                </a:solidFill>
                <a:latin typeface="Helvetica" panose="020B0504020202030204" pitchFamily="34" charset="0"/>
              </a:rPr>
              <a:t>Guilherme Bueno de Camargo</a:t>
            </a:r>
            <a:endParaRPr lang="pt-BR" b="1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283968" y="548680"/>
            <a:ext cx="5687614" cy="502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OBRIGADO</a:t>
            </a:r>
            <a:endParaRPr lang="pt-BR" sz="32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628800"/>
            <a:ext cx="3456384" cy="864096"/>
          </a:xfrm>
          <a:prstGeom prst="rect">
            <a:avLst/>
          </a:prstGeom>
          <a:solidFill>
            <a:srgbClr val="48A2A6">
              <a:alpha val="42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SUMÁRIO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595" y="1484784"/>
            <a:ext cx="8732519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 </a:t>
            </a: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RECEITAS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DESPESAS</a:t>
            </a:r>
          </a:p>
          <a:p>
            <a:pPr marL="630238" lvl="0" indent="-630238">
              <a:lnSpc>
                <a:spcPct val="150000"/>
              </a:lnSpc>
              <a:buFontTx/>
              <a:buAutoNum type="romanUcPeriod"/>
              <a:defRPr/>
            </a:pPr>
            <a:r>
              <a:rPr lang="pt-BR" sz="4400" b="1" spc="1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</a:rPr>
              <a:t>RESULTADOS, DÍVIDA E LIMITES</a:t>
            </a:r>
            <a:endParaRPr lang="pt-BR" sz="4400" b="1" spc="150" dirty="0">
              <a:ln w="11430"/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RECEITA CONSOLIDADA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2294" y="5412063"/>
            <a:ext cx="8119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en-US" sz="1000" dirty="0" err="1" smtClean="0"/>
              <a:t>Inclui</a:t>
            </a:r>
            <a:r>
              <a:rPr lang="en-US" sz="1000" dirty="0" smtClean="0"/>
              <a:t> PPI, </a:t>
            </a:r>
            <a:r>
              <a:rPr lang="en-US" sz="1000" dirty="0" err="1" smtClean="0"/>
              <a:t>transferências</a:t>
            </a:r>
            <a:r>
              <a:rPr lang="en-US" sz="1000" dirty="0" smtClean="0"/>
              <a:t> </a:t>
            </a:r>
            <a:r>
              <a:rPr lang="en-US" sz="1000" dirty="0" err="1" smtClean="0"/>
              <a:t>relacionadas</a:t>
            </a:r>
            <a:r>
              <a:rPr lang="en-US" sz="1000" dirty="0" smtClean="0"/>
              <a:t> à COVID-19, </a:t>
            </a:r>
            <a:r>
              <a:rPr lang="en-US" sz="1000" dirty="0" err="1" smtClean="0"/>
              <a:t>outorga</a:t>
            </a:r>
            <a:r>
              <a:rPr lang="en-US" sz="1000" dirty="0" smtClean="0"/>
              <a:t> de </a:t>
            </a:r>
            <a:r>
              <a:rPr lang="en-US" sz="1000" dirty="0" err="1" smtClean="0"/>
              <a:t>concessões</a:t>
            </a:r>
            <a:r>
              <a:rPr lang="en-US" sz="1000" dirty="0" smtClean="0"/>
              <a:t> e </a:t>
            </a:r>
            <a:r>
              <a:rPr lang="en-US" sz="1000" dirty="0" err="1"/>
              <a:t>c</a:t>
            </a:r>
            <a:r>
              <a:rPr lang="en-US" sz="1000" dirty="0" err="1" smtClean="0"/>
              <a:t>essão</a:t>
            </a:r>
            <a:r>
              <a:rPr lang="en-US" sz="1000" dirty="0" smtClean="0"/>
              <a:t> da </a:t>
            </a:r>
            <a:r>
              <a:rPr lang="en-US" sz="1000" dirty="0" err="1" smtClean="0"/>
              <a:t>Folha</a:t>
            </a:r>
            <a:r>
              <a:rPr lang="en-US" sz="1000" dirty="0" smtClean="0"/>
              <a:t> de </a:t>
            </a:r>
            <a:r>
              <a:rPr lang="en-US" sz="1000" dirty="0" err="1" smtClean="0"/>
              <a:t>Pagamentos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757384" y="1336485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269097063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70391" y="1625324"/>
            <a:ext cx="8403217" cy="35823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pt-BR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RECEITAS </a:t>
            </a:r>
            <a:r>
              <a:rPr lang="pt-BR" sz="2400" b="1" dirty="0" smtClean="0">
                <a:solidFill>
                  <a:schemeClr val="bg1"/>
                </a:solidFill>
              </a:rPr>
              <a:t>CORRENTES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51123" y="1536194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8073" y="5917742"/>
            <a:ext cx="78125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900" i="1" dirty="0" smtClean="0"/>
              <a:t>(1) </a:t>
            </a:r>
            <a:r>
              <a:rPr lang="pt-BR" sz="900" i="1" dirty="0"/>
              <a:t>Receita Patrimonial inclui aplicação financeira, crédito de q</a:t>
            </a:r>
            <a:r>
              <a:rPr lang="pt-BR" sz="900" i="1" dirty="0" smtClean="0"/>
              <a:t>uilômetro</a:t>
            </a:r>
            <a:r>
              <a:rPr lang="pt-BR" sz="900" i="1" dirty="0"/>
              <a:t>, Concessões e, em 2020, Cessão da exclusividade da Folha.</a:t>
            </a:r>
          </a:p>
          <a:p>
            <a:endParaRPr lang="pt-BR" sz="900" i="1" dirty="0" smtClean="0"/>
          </a:p>
          <a:p>
            <a:r>
              <a:rPr lang="pt-BR" sz="900" i="1" dirty="0" smtClean="0"/>
              <a:t>Valores líquidos de </a:t>
            </a:r>
            <a:r>
              <a:rPr lang="pt-BR" sz="900" i="1" dirty="0"/>
              <a:t>deduções. </a:t>
            </a:r>
            <a:r>
              <a:rPr lang="pt-BR" sz="900" i="1" dirty="0" smtClean="0"/>
              <a:t>Exclui receitas </a:t>
            </a:r>
            <a:r>
              <a:rPr lang="pt-BR" sz="900" i="1" dirty="0" err="1" smtClean="0"/>
              <a:t>intra-orçamentárias</a:t>
            </a:r>
            <a:r>
              <a:rPr lang="pt-BR" sz="900" i="1" dirty="0" smtClean="0"/>
              <a:t>.</a:t>
            </a:r>
            <a:endParaRPr lang="pt-BR" sz="900" dirty="0"/>
          </a:p>
          <a:p>
            <a:endParaRPr lang="pt-BR" sz="900" i="1" dirty="0" smtClean="0"/>
          </a:p>
          <a:p>
            <a:pPr fontAlgn="t"/>
            <a:endParaRPr lang="pt-BR" sz="900" i="1" dirty="0">
              <a:solidFill>
                <a:srgbClr val="FF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366582304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68073" y="1790043"/>
            <a:ext cx="8399274" cy="38956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22000">
                <a:srgbClr val="337275"/>
              </a:gs>
              <a:gs pos="94000">
                <a:srgbClr val="A5D5D7"/>
              </a:gs>
              <a:gs pos="8000">
                <a:srgbClr val="A7D7D9"/>
              </a:gs>
              <a:gs pos="77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PRINCIPAIS RECEITAS TRIBUTÁRIAS E DE ORIGEM TRIBUTÁRIA</a:t>
            </a:r>
            <a:endParaRPr lang="pt-BR" sz="105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0288" y="598240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t-BR" sz="800" i="1" dirty="0" smtClean="0"/>
              <a:t> </a:t>
            </a:r>
            <a:r>
              <a:rPr lang="pt-BR" sz="1000" i="1" dirty="0" smtClean="0"/>
              <a:t>IPTU, ISS, ITBI e taxas exceto Parcelamentos e Depósitos Judiciais.</a:t>
            </a:r>
          </a:p>
          <a:p>
            <a:pPr fontAlgn="t"/>
            <a:r>
              <a:rPr lang="pt-BR" sz="1000" i="1" dirty="0" smtClean="0"/>
              <a:t> </a:t>
            </a:r>
            <a:r>
              <a:rPr lang="pt-BR" sz="1000" i="1" dirty="0"/>
              <a:t>FPM, ICMS e IPVA brutos, sem as deduções do </a:t>
            </a:r>
            <a:r>
              <a:rPr lang="pt-BR" sz="1000" i="1" dirty="0" smtClean="0"/>
              <a:t>FUNDEB.</a:t>
            </a:r>
          </a:p>
          <a:p>
            <a:pPr fontAlgn="t"/>
            <a:endParaRPr lang="pt-BR" sz="800" i="1" dirty="0"/>
          </a:p>
          <a:p>
            <a:pPr fontAlgn="t"/>
            <a:endParaRPr lang="pt-BR" sz="800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65813" y="1196420"/>
            <a:ext cx="201622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R$ </a:t>
            </a:r>
            <a:r>
              <a:rPr lang="pt-BR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Milhões Correntes</a:t>
            </a:r>
            <a:endParaRPr lang="pt-BR" sz="10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201312638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1962" y="1450336"/>
            <a:ext cx="8220075" cy="40386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EVOLUÇÃO DAS EXPECTATIVAS PIB BRASIL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105420524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071" y="1556792"/>
            <a:ext cx="8509858" cy="396044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7071" y="5517232"/>
            <a:ext cx="1955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Fonte: Banco Central do Brasil.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7027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PRÉVIA PIB BRASIL </a:t>
            </a:r>
            <a:r>
              <a:rPr lang="pt-BR" sz="2400" b="1" dirty="0" err="1" smtClean="0">
                <a:solidFill>
                  <a:schemeClr val="bg1"/>
                </a:solidFill>
              </a:rPr>
              <a:t>vs</a:t>
            </a:r>
            <a:r>
              <a:rPr lang="pt-BR" sz="2400" b="1" dirty="0" smtClean="0">
                <a:solidFill>
                  <a:schemeClr val="bg1"/>
                </a:solidFill>
              </a:rPr>
              <a:t> PIB SÃO PAULO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m 3"/>
          <p:cNvPicPr/>
          <p:nvPr>
            <p:extLst>
              <p:ext uri="{D42A27DB-BD31-4B8C-83A1-F6EECF244321}">
                <p14:modId xmlns:p14="http://schemas.microsoft.com/office/powerpoint/2010/main" val="84619187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95288" y="1057275"/>
            <a:ext cx="8353425" cy="51435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92112" y="6203216"/>
            <a:ext cx="3130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Fonte: Fundação SEADE e Banco Central do Brasil.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693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144000" cy="385303"/>
          </a:xfrm>
          <a:prstGeom prst="rect">
            <a:avLst/>
          </a:prstGeom>
          <a:gradFill flip="none" rotWithShape="1">
            <a:gsLst>
              <a:gs pos="4000">
                <a:schemeClr val="accent1">
                  <a:lumMod val="5000"/>
                  <a:lumOff val="95000"/>
                </a:schemeClr>
              </a:gs>
              <a:gs pos="37000">
                <a:srgbClr val="337275"/>
              </a:gs>
              <a:gs pos="88000">
                <a:srgbClr val="A5D5D7"/>
              </a:gs>
              <a:gs pos="16000">
                <a:srgbClr val="A7D7D9"/>
              </a:gs>
              <a:gs pos="74000">
                <a:srgbClr val="337275"/>
              </a:gs>
              <a:gs pos="100000">
                <a:schemeClr val="bg1">
                  <a:lumMod val="95000"/>
                </a:schemeClr>
              </a:gs>
              <a:gs pos="97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SALDO DE EMPREGOS – CIDADE DE SÃO PAULO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798F-4991-496A-A5B8-0483614C788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076" y="6341510"/>
            <a:ext cx="485036" cy="433182"/>
          </a:xfrm>
          <a:prstGeom prst="rect">
            <a:avLst/>
          </a:prstGeom>
        </p:spPr>
      </p:pic>
      <p:pic>
        <p:nvPicPr>
          <p:cNvPr id="3" name="Imagem 2"/>
          <p:cNvPicPr/>
          <p:nvPr>
            <p:extLst>
              <p:ext uri="{D42A27DB-BD31-4B8C-83A1-F6EECF244321}">
                <p14:modId xmlns:p14="http://schemas.microsoft.com/office/powerpoint/2010/main" val="1456543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875" y="1052736"/>
            <a:ext cx="7842250" cy="421798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27584" y="5382998"/>
            <a:ext cx="3284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Fonte: Novo CAGED – </a:t>
            </a:r>
            <a:r>
              <a:rPr lang="pt-BR" sz="1000" dirty="0"/>
              <a:t>SEPRT/ME</a:t>
            </a:r>
            <a:r>
              <a:rPr lang="pt-BR" sz="1000" dirty="0" smtClean="0"/>
              <a:t>. Série com ajustes.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471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>
          <a:outerShdw blurRad="190500" dist="3810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>
        <a:scene3d>
          <a:camera prst="orthographicFront"/>
          <a:lightRig rig="soft" dir="t">
            <a:rot lat="0" lon="0" rev="10800000"/>
          </a:lightRig>
        </a:scene3d>
        <a:sp3d extrusionH="57150">
          <a:bevelT w="27940" h="12700" prst="coolSlant"/>
          <a:contourClr>
            <a:srgbClr val="DDDDDD"/>
          </a:contourClr>
        </a:sp3d>
      </a:bodyPr>
      <a:lstStyle>
        <a:defPPr marL="590550" indent="-590550" algn="ctr">
          <a:lnSpc>
            <a:spcPct val="80000"/>
          </a:lnSpc>
          <a:defRPr sz="5400" b="1" spc="150" dirty="0" smtClean="0">
            <a:ln w="11430"/>
            <a:solidFill>
              <a:schemeClr val="bg1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+mj-lt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47755</TotalTime>
  <Words>473</Words>
  <Application>Microsoft Office PowerPoint</Application>
  <PresentationFormat>Apresentação na tela (4:3)</PresentationFormat>
  <Paragraphs>117</Paragraphs>
  <Slides>22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Wingdings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d698956</dc:creator>
  <cp:lastModifiedBy>Bruno Domeneguetti Barreira</cp:lastModifiedBy>
  <cp:revision>3901</cp:revision>
  <cp:lastPrinted>2019-05-28T20:11:27Z</cp:lastPrinted>
  <dcterms:created xsi:type="dcterms:W3CDTF">2006-04-18T15:45:36Z</dcterms:created>
  <dcterms:modified xsi:type="dcterms:W3CDTF">2021-05-26T21:04:16Z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