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4" r:id="rId3"/>
    <p:sldId id="348" r:id="rId4"/>
    <p:sldId id="359" r:id="rId5"/>
    <p:sldId id="329" r:id="rId6"/>
    <p:sldId id="377" r:id="rId7"/>
    <p:sldId id="330" r:id="rId8"/>
    <p:sldId id="340" r:id="rId9"/>
    <p:sldId id="345" r:id="rId10"/>
    <p:sldId id="350" r:id="rId11"/>
    <p:sldId id="366" r:id="rId12"/>
    <p:sldId id="347" r:id="rId13"/>
    <p:sldId id="362" r:id="rId14"/>
    <p:sldId id="364" r:id="rId15"/>
    <p:sldId id="365" r:id="rId16"/>
    <p:sldId id="367" r:id="rId17"/>
    <p:sldId id="368" r:id="rId18"/>
    <p:sldId id="369" r:id="rId19"/>
    <p:sldId id="370" r:id="rId20"/>
    <p:sldId id="372" r:id="rId21"/>
    <p:sldId id="355" r:id="rId22"/>
    <p:sldId id="374" r:id="rId23"/>
    <p:sldId id="375" r:id="rId24"/>
    <p:sldId id="356" r:id="rId25"/>
    <p:sldId id="357" r:id="rId26"/>
    <p:sldId id="376" r:id="rId27"/>
    <p:sldId id="278" r:id="rId28"/>
    <p:sldId id="349" r:id="rId29"/>
  </p:sldIdLst>
  <p:sldSz cx="12192000" cy="6858000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510650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7DFF7D"/>
    <a:srgbClr val="339933"/>
    <a:srgbClr val="669900"/>
    <a:srgbClr val="C2DB9C"/>
    <a:srgbClr val="D9E7F2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881043\Downloads\armando1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APLICAÇÃO DE RECEITA POR FONTE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Planilha2!$D$5</c:f>
              <c:strCache>
                <c:ptCount val="1"/>
                <c:pt idx="0">
                  <c:v>Tesouro Municipal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Planilha2!$E$4:$L$4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Planilha2!$E$5:$L$5</c:f>
              <c:numCache>
                <c:formatCode>0.00%</c:formatCode>
                <c:ptCount val="8"/>
                <c:pt idx="0">
                  <c:v>0.751</c:v>
                </c:pt>
                <c:pt idx="1">
                  <c:v>0.77900000000000003</c:v>
                </c:pt>
                <c:pt idx="2">
                  <c:v>0.79400000000000004</c:v>
                </c:pt>
                <c:pt idx="3">
                  <c:v>0.8</c:v>
                </c:pt>
                <c:pt idx="4">
                  <c:v>0.76729999999999998</c:v>
                </c:pt>
                <c:pt idx="5">
                  <c:v>0.71099999999999997</c:v>
                </c:pt>
                <c:pt idx="6">
                  <c:v>0.76900000000000002</c:v>
                </c:pt>
                <c:pt idx="7">
                  <c:v>0.79649999999999999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F-40D7-B2DF-319217647EEF}"/>
            </c:ext>
          </c:extLst>
        </c:ser>
        <c:ser>
          <c:idx val="1"/>
          <c:order val="1"/>
          <c:tx>
            <c:strRef>
              <c:f>Planilha2!$D$6</c:f>
              <c:strCache>
                <c:ptCount val="1"/>
                <c:pt idx="0">
                  <c:v>transferencia Federais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317784507592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EF-40D7-B2DF-319217647EEF}"/>
                </c:ext>
              </c:extLst>
            </c:dLbl>
            <c:dLbl>
              <c:idx val="1"/>
              <c:layout>
                <c:manualLayout>
                  <c:x val="7.631778450759236E-3"/>
                  <c:y val="-2.0515272570434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EF-40D7-B2DF-319217647EEF}"/>
                </c:ext>
              </c:extLst>
            </c:dLbl>
            <c:dLbl>
              <c:idx val="2"/>
              <c:layout>
                <c:manualLayout>
                  <c:x val="6.5415243863650935E-3"/>
                  <c:y val="-3.4192120950724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EF-40D7-B2DF-319217647EEF}"/>
                </c:ext>
              </c:extLst>
            </c:dLbl>
            <c:dLbl>
              <c:idx val="3"/>
              <c:layout>
                <c:manualLayout>
                  <c:x val="1.1992794708336005E-2"/>
                  <c:y val="-3.4192120950724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EF-40D7-B2DF-319217647EEF}"/>
                </c:ext>
              </c:extLst>
            </c:dLbl>
            <c:dLbl>
              <c:idx val="4"/>
              <c:layout>
                <c:manualLayout>
                  <c:x val="9.8122865795475609E-3"/>
                  <c:y val="-1.3676848380289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EF-40D7-B2DF-319217647EEF}"/>
                </c:ext>
              </c:extLst>
            </c:dLbl>
            <c:dLbl>
              <c:idx val="5"/>
              <c:layout>
                <c:manualLayout>
                  <c:x val="7.6317784507592759E-3"/>
                  <c:y val="-2.2794747300482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EF-40D7-B2DF-319217647EEF}"/>
                </c:ext>
              </c:extLst>
            </c:dLbl>
            <c:dLbl>
              <c:idx val="6"/>
              <c:layout>
                <c:manualLayout>
                  <c:x val="8.7220325151534592E-3"/>
                  <c:y val="-3.1912646220675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EF-40D7-B2DF-319217647EEF}"/>
                </c:ext>
              </c:extLst>
            </c:dLbl>
            <c:dLbl>
              <c:idx val="7"/>
              <c:layout>
                <c:manualLayout>
                  <c:x val="9.8122865795476407E-3"/>
                  <c:y val="-4.1030545140868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EF-40D7-B2DF-319217647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Planilha2!$E$4:$L$4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Planilha2!$E$6:$L$6</c:f>
              <c:numCache>
                <c:formatCode>0.00%</c:formatCode>
                <c:ptCount val="8"/>
                <c:pt idx="0">
                  <c:v>0.245</c:v>
                </c:pt>
                <c:pt idx="1">
                  <c:v>0.218</c:v>
                </c:pt>
                <c:pt idx="2">
                  <c:v>0.20300000000000001</c:v>
                </c:pt>
                <c:pt idx="3">
                  <c:v>0.19700000000000001</c:v>
                </c:pt>
                <c:pt idx="4">
                  <c:v>0.2296</c:v>
                </c:pt>
                <c:pt idx="5">
                  <c:v>0.24299999999999999</c:v>
                </c:pt>
                <c:pt idx="6">
                  <c:v>0.2087</c:v>
                </c:pt>
                <c:pt idx="7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F-40D7-B2DF-319217647EEF}"/>
            </c:ext>
          </c:extLst>
        </c:ser>
        <c:ser>
          <c:idx val="2"/>
          <c:order val="2"/>
          <c:tx>
            <c:strRef>
              <c:f>Planilha2!$D$7</c:f>
              <c:strCache>
                <c:ptCount val="1"/>
                <c:pt idx="0">
                  <c:v>Transferencias Estaduais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220325151534592E-3"/>
                  <c:y val="-3.41921209507241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EF-40D7-B2DF-319217647EEF}"/>
                </c:ext>
              </c:extLst>
            </c:dLbl>
            <c:dLbl>
              <c:idx val="1"/>
              <c:layout>
                <c:manualLayout>
                  <c:x val="6.5415243863651334E-3"/>
                  <c:y val="-3.6471595680772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EF-40D7-B2DF-319217647EEF}"/>
                </c:ext>
              </c:extLst>
            </c:dLbl>
            <c:dLbl>
              <c:idx val="3"/>
              <c:layout>
                <c:manualLayout>
                  <c:x val="7.6317784507592759E-3"/>
                  <c:y val="-3.1912646220675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EF-40D7-B2DF-319217647EEF}"/>
                </c:ext>
              </c:extLst>
            </c:dLbl>
            <c:dLbl>
              <c:idx val="4"/>
              <c:layout>
                <c:manualLayout>
                  <c:x val="5.4512703219709918E-3"/>
                  <c:y val="-3.4192120950723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EF-40D7-B2DF-319217647EEF}"/>
                </c:ext>
              </c:extLst>
            </c:dLbl>
            <c:dLbl>
              <c:idx val="5"/>
              <c:layout>
                <c:manualLayout>
                  <c:x val="7.6317784507592759E-3"/>
                  <c:y val="-2.2794747300482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EF-40D7-B2DF-319217647EEF}"/>
                </c:ext>
              </c:extLst>
            </c:dLbl>
            <c:dLbl>
              <c:idx val="6"/>
              <c:layout>
                <c:manualLayout>
                  <c:x val="3.2707621931825468E-3"/>
                  <c:y val="-3.6471595680772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EF-40D7-B2DF-319217647EEF}"/>
                </c:ext>
              </c:extLst>
            </c:dLbl>
            <c:dLbl>
              <c:idx val="7"/>
              <c:layout>
                <c:manualLayout>
                  <c:x val="5.4512703219709111E-3"/>
                  <c:y val="-3.41921209507241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EF-40D7-B2DF-319217647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Planilha2!$E$4:$L$4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Planilha2!$E$7:$L$7</c:f>
              <c:numCache>
                <c:formatCode>0.00%</c:formatCode>
                <c:ptCount val="8"/>
                <c:pt idx="0">
                  <c:v>3.0000000000000001E-3</c:v>
                </c:pt>
                <c:pt idx="1">
                  <c:v>2E-3</c:v>
                </c:pt>
                <c:pt idx="2">
                  <c:v>0.2</c:v>
                </c:pt>
                <c:pt idx="3">
                  <c:v>2E-3</c:v>
                </c:pt>
                <c:pt idx="4">
                  <c:v>8.9999999999999998E-4</c:v>
                </c:pt>
                <c:pt idx="5">
                  <c:v>2.1000000000000001E-2</c:v>
                </c:pt>
                <c:pt idx="6">
                  <c:v>3.2000000000000002E-3</c:v>
                </c:pt>
                <c:pt idx="7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F-40D7-B2DF-319217647EEF}"/>
            </c:ext>
          </c:extLst>
        </c:ser>
        <c:ser>
          <c:idx val="3"/>
          <c:order val="3"/>
          <c:tx>
            <c:strRef>
              <c:f>Planilha2!$D$8</c:f>
              <c:strCache>
                <c:ptCount val="1"/>
                <c:pt idx="0">
                  <c:v>Outras Fontes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09025406439418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EF-40D7-B2DF-319217647EEF}"/>
                </c:ext>
              </c:extLst>
            </c:dLbl>
            <c:dLbl>
              <c:idx val="5"/>
              <c:layout>
                <c:manualLayout>
                  <c:x val="6.5415243863650935E-3"/>
                  <c:y val="6.8384241901447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EF-40D7-B2DF-319217647EEF}"/>
                </c:ext>
              </c:extLst>
            </c:dLbl>
            <c:dLbl>
              <c:idx val="6"/>
              <c:layout>
                <c:manualLayout>
                  <c:x val="1.4173302837124211E-2"/>
                  <c:y val="-8.35797745810817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EF-40D7-B2DF-319217647EEF}"/>
                </c:ext>
              </c:extLst>
            </c:dLbl>
            <c:dLbl>
              <c:idx val="7"/>
              <c:layout>
                <c:manualLayout>
                  <c:x val="2.0714827223489305E-2"/>
                  <c:y val="-8.35797745810817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EF-40D7-B2DF-319217647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Planilha2!$E$4:$L$4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Planilha2!$E$8:$L$8</c:f>
              <c:numCache>
                <c:formatCode>0.00%</c:formatCode>
                <c:ptCount val="8"/>
                <c:pt idx="0">
                  <c:v>1E-3</c:v>
                </c:pt>
                <c:pt idx="1">
                  <c:v>1E-3</c:v>
                </c:pt>
                <c:pt idx="2">
                  <c:v>0.1</c:v>
                </c:pt>
                <c:pt idx="3">
                  <c:v>1E-3</c:v>
                </c:pt>
                <c:pt idx="4">
                  <c:v>2.2000000000000001E-3</c:v>
                </c:pt>
                <c:pt idx="5">
                  <c:v>2.5000000000000001E-2</c:v>
                </c:pt>
                <c:pt idx="6">
                  <c:v>1.9099999999999999E-2</c:v>
                </c:pt>
                <c:pt idx="7">
                  <c:v>1.620000000000002E-2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F-40D7-B2DF-319217647E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583016"/>
        <c:axId val="613589248"/>
      </c:barChart>
      <c:catAx>
        <c:axId val="61358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3589248"/>
        <c:crosses val="autoZero"/>
        <c:auto val="1"/>
        <c:lblAlgn val="ctr"/>
        <c:lblOffset val="100"/>
        <c:noMultiLvlLbl val="0"/>
      </c:catAx>
      <c:valAx>
        <c:axId val="6135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3583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8EBCEFA-B5A1-4068-9169-5C84E5A9A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2631C5-C697-4AB0-8700-13F97B3357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69E3-0230-4E33-ACA2-A7CC1E41007A}" type="datetimeFigureOut">
              <a:rPr lang="pt-BR" smtClean="0"/>
              <a:pPr/>
              <a:t>04/11/2021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1642A2-BE0C-41DB-875A-CED7D572A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2926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200354-F95E-4DD6-967B-E0E64F965B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9" y="9432926"/>
            <a:ext cx="29559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D653-813E-4445-8DE2-72976C2CDF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9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1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B7E9-0F0A-A340-AE12-153522E47E7A}" type="datetimeFigureOut">
              <a:rPr lang="pt-BR" smtClean="0"/>
              <a:pPr/>
              <a:t>04/11/2021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9487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42D93-62EF-3A4B-8EE2-EF1BF270FB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99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658" y="758952"/>
            <a:ext cx="9875520" cy="28325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57" y="3619035"/>
            <a:ext cx="9875519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60526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533096"/>
            <a:ext cx="12188825" cy="324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8"/>
          <p:cNvSpPr/>
          <p:nvPr userDrawn="1"/>
        </p:nvSpPr>
        <p:spPr>
          <a:xfrm>
            <a:off x="0" y="653309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70042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3642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286603"/>
            <a:ext cx="4399723" cy="614545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61" y="286603"/>
            <a:ext cx="7148855" cy="641899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8" y="1096974"/>
            <a:ext cx="4386470" cy="560862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05" y="3018850"/>
            <a:ext cx="9875520" cy="820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1405" y="3839050"/>
            <a:ext cx="9875519" cy="549517"/>
          </a:xfrm>
        </p:spPr>
        <p:txBody>
          <a:bodyPr lIns="90000" rIns="91440">
            <a:normAutofit/>
          </a:bodyPr>
          <a:lstStyle>
            <a:lvl1pPr marL="0" indent="0" algn="l">
              <a:buNone/>
              <a:defRPr sz="2400" b="0" cap="none" spc="2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5" name="Shape 15">
            <a:extLst>
              <a:ext uri="{FF2B5EF4-FFF2-40B4-BE49-F238E27FC236}">
                <a16:creationId xmlns:a16="http://schemas.microsoft.com/office/drawing/2014/main" id="{F229406F-E539-4A4C-92D7-847086E83248}"/>
              </a:ext>
            </a:extLst>
          </p:cNvPr>
          <p:cNvCxnSpPr/>
          <p:nvPr userDrawn="1"/>
        </p:nvCxnSpPr>
        <p:spPr>
          <a:xfrm>
            <a:off x="576000" y="0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6">
            <a:extLst>
              <a:ext uri="{FF2B5EF4-FFF2-40B4-BE49-F238E27FC236}">
                <a16:creationId xmlns:a16="http://schemas.microsoft.com/office/drawing/2014/main" id="{541320EF-82B1-5346-9439-40DD892A2B50}"/>
              </a:ext>
            </a:extLst>
          </p:cNvPr>
          <p:cNvSpPr/>
          <p:nvPr userDrawn="1"/>
        </p:nvSpPr>
        <p:spPr>
          <a:xfrm>
            <a:off x="180000" y="3018850"/>
            <a:ext cx="820200" cy="820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1DB463-8D1C-4DF9-AE0E-5EB0BEAD1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4721" y="312656"/>
            <a:ext cx="1080000" cy="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>
            <a:normAutofit/>
          </a:bodyPr>
          <a:lstStyle>
            <a:lvl1pPr marL="0">
              <a:defRPr sz="3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/>
          <a:lstStyle>
            <a:lvl1pPr marL="363538" indent="-363538" algn="just">
              <a:lnSpc>
                <a:spcPct val="100000"/>
              </a:lnSpc>
              <a:buSzPct val="90000"/>
              <a:buFont typeface="Arial" panose="020B0604020202020204" pitchFamily="34" charset="0"/>
              <a:buChar char="█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∎"/>
              <a:defRPr sz="2200">
                <a:solidFill>
                  <a:schemeClr val="tx1"/>
                </a:solidFill>
              </a:defRPr>
            </a:lvl2pPr>
            <a:lvl3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3pPr>
            <a:lvl4pPr marL="1073150" indent="-2682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4pPr>
            <a:lvl5pPr marL="1341438" indent="-2333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200">
                <a:solidFill>
                  <a:schemeClr val="tx1"/>
                </a:solidFill>
              </a:defRPr>
            </a:lvl5pPr>
            <a:lvl6pPr marL="1619250" indent="-274638"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265043" y="6626602"/>
            <a:ext cx="11648660" cy="48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C9C79B9-AB0D-DF4B-8BA8-1AF64F17ABC3}"/>
              </a:ext>
            </a:extLst>
          </p:cNvPr>
          <p:cNvCxnSpPr>
            <a:cxnSpLocks/>
          </p:cNvCxnSpPr>
          <p:nvPr userDrawn="1"/>
        </p:nvCxnSpPr>
        <p:spPr>
          <a:xfrm>
            <a:off x="265043" y="799760"/>
            <a:ext cx="1164866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209DDAC-7C71-48FC-AFCF-3E2E3EDBE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3790" y="136677"/>
            <a:ext cx="713879" cy="639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6847"/>
            <a:ext cx="11648661" cy="654301"/>
          </a:xfrm>
        </p:spPr>
        <p:txBody>
          <a:bodyPr>
            <a:normAutofit/>
          </a:bodyPr>
          <a:lstStyle>
            <a:lvl1pPr marL="0">
              <a:defRPr sz="36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 algn="just">
              <a:lnSpc>
                <a:spcPct val="100000"/>
              </a:lnSpc>
              <a:buSzPct val="90000"/>
              <a:buFont typeface="Arial" panose="020B0604020202020204" pitchFamily="34" charset="0"/>
              <a:buChar char="█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∎"/>
              <a:defRPr sz="2200">
                <a:solidFill>
                  <a:schemeClr val="tx1"/>
                </a:solidFill>
              </a:defRPr>
            </a:lvl2pPr>
            <a:lvl3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libri" panose="020F0502020204030204" pitchFamily="34" charset="0"/>
              <a:buChar char="●"/>
              <a:defRPr sz="2200">
                <a:solidFill>
                  <a:schemeClr val="tx1"/>
                </a:solidFill>
              </a:defRPr>
            </a:lvl3pPr>
            <a:lvl4pPr marL="1073150" indent="-26828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4pPr>
            <a:lvl5pPr marL="1341438" indent="-2333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□"/>
              <a:defRPr sz="2200">
                <a:solidFill>
                  <a:schemeClr val="tx1"/>
                </a:solidFill>
              </a:defRPr>
            </a:lvl5pPr>
            <a:lvl6pPr marL="1619250" indent="-274638">
              <a:buSzPct val="90000"/>
              <a:buFont typeface="Cambria" panose="02040503050406030204" pitchFamily="18" charset="0"/>
              <a:buChar char="↪"/>
              <a:defRPr sz="2200">
                <a:solidFill>
                  <a:schemeClr val="tx1"/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sp>
        <p:nvSpPr>
          <p:cNvPr id="5" name="Rectangle 8"/>
          <p:cNvSpPr/>
          <p:nvPr userDrawn="1"/>
        </p:nvSpPr>
        <p:spPr>
          <a:xfrm flipV="1">
            <a:off x="11250471" y="1306884"/>
            <a:ext cx="958009" cy="4244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09DDAC-7C71-48FC-AFCF-3E2E3EDBE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4164" y="5986441"/>
            <a:ext cx="810621" cy="7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480" y="343891"/>
            <a:ext cx="11193223" cy="517364"/>
          </a:xfrm>
        </p:spPr>
        <p:txBody>
          <a:bodyPr lIns="0" tIns="0" rIns="0" bIns="0" anchor="ctr">
            <a:normAutofit/>
          </a:bodyPr>
          <a:lstStyle>
            <a:lvl1pPr marL="0"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80" y="994257"/>
            <a:ext cx="11221800" cy="5439083"/>
          </a:xfrm>
        </p:spPr>
        <p:txBody>
          <a:bodyPr/>
          <a:lstStyle>
            <a:lvl1pPr marL="0" indent="0" algn="just">
              <a:lnSpc>
                <a:spcPct val="10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chemeClr val="accent1"/>
                </a:solidFill>
                <a:latin typeface="+mn-lt"/>
              </a:defRPr>
            </a:lvl1pPr>
            <a:lvl2pPr marL="363538" indent="-2746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8650" indent="-26511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92175" indent="-2635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68400" indent="-27622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431925" indent="-263525">
              <a:buSzPct val="100000"/>
              <a:buFont typeface="Courier New" panose="02070309020205020404" pitchFamily="49" charset="0"/>
              <a:buChar char="o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en-US" dirty="0" err="1"/>
              <a:t>Sexto</a:t>
            </a:r>
            <a:r>
              <a:rPr lang="en-US" dirty="0"/>
              <a:t> </a:t>
            </a:r>
            <a:r>
              <a:rPr lang="en-US" dirty="0" err="1"/>
              <a:t>nível</a:t>
            </a:r>
            <a:endParaRPr lang="en-US" dirty="0"/>
          </a:p>
        </p:txBody>
      </p:sp>
      <p:cxnSp>
        <p:nvCxnSpPr>
          <p:cNvPr id="7" name="Shape 23">
            <a:extLst>
              <a:ext uri="{FF2B5EF4-FFF2-40B4-BE49-F238E27FC236}">
                <a16:creationId xmlns:a16="http://schemas.microsoft.com/office/drawing/2014/main" id="{44C5B9FE-606A-FE49-9976-DA3C83260FF3}"/>
              </a:ext>
            </a:extLst>
          </p:cNvPr>
          <p:cNvCxnSpPr/>
          <p:nvPr userDrawn="1"/>
        </p:nvCxnSpPr>
        <p:spPr>
          <a:xfrm>
            <a:off x="502775" y="-7925"/>
            <a:ext cx="0" cy="6866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5">
            <a:extLst>
              <a:ext uri="{FF2B5EF4-FFF2-40B4-BE49-F238E27FC236}">
                <a16:creationId xmlns:a16="http://schemas.microsoft.com/office/drawing/2014/main" id="{7757EF23-9E6D-3641-8DD9-914D63CECDDE}"/>
              </a:ext>
            </a:extLst>
          </p:cNvPr>
          <p:cNvSpPr>
            <a:spLocks noChangeAspect="1"/>
          </p:cNvSpPr>
          <p:nvPr userDrawn="1"/>
        </p:nvSpPr>
        <p:spPr>
          <a:xfrm>
            <a:off x="374677" y="447997"/>
            <a:ext cx="252000" cy="252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239" y="299855"/>
            <a:ext cx="11649600" cy="6012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239" y="1007165"/>
            <a:ext cx="5824800" cy="5526157"/>
          </a:xfrm>
        </p:spPr>
        <p:txBody>
          <a:bodyPr/>
          <a:lstStyle>
            <a:lvl1pPr marL="268288" indent="-268288">
              <a:buSzPct val="75000"/>
              <a:buFont typeface="Arial" panose="020B0604020202020204" pitchFamily="34" charset="0"/>
              <a:buChar char="►"/>
              <a:defRPr b="1">
                <a:latin typeface="+mn-lt"/>
              </a:defRPr>
            </a:lvl1pPr>
            <a:lvl2pPr marL="450850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2pPr>
            <a:lvl3pPr marL="62230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3pPr>
            <a:lvl4pPr marL="901700" indent="-279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4pPr>
            <a:lvl5pPr marL="932688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178223" y="1013261"/>
            <a:ext cx="5824800" cy="5526157"/>
          </a:xfrm>
        </p:spPr>
        <p:txBody>
          <a:bodyPr/>
          <a:lstStyle>
            <a:lvl1pPr marL="268288" indent="-268288">
              <a:buSzPct val="75000"/>
              <a:buFont typeface="Arial" panose="020B0604020202020204" pitchFamily="34" charset="0"/>
              <a:buChar char="►"/>
              <a:defRPr b="1">
                <a:latin typeface="+mn-lt"/>
              </a:defRPr>
            </a:lvl1pPr>
            <a:lvl2pPr marL="450850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2pPr>
            <a:lvl3pPr marL="62230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3pPr>
            <a:lvl4pPr marL="901700" indent="-279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4pPr>
            <a:lvl5pPr marL="932688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50000"/>
              <a:buFont typeface="Arial" panose="020B0604020202020204" pitchFamily="34" charset="0"/>
              <a:buChar char="►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79D6B06-48E3-C34D-B2B8-7C0F4E1234E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2787" y="251827"/>
            <a:ext cx="11649600" cy="64932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86" y="1000244"/>
            <a:ext cx="5762253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87" y="1835622"/>
            <a:ext cx="5762253" cy="4671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8" y="1000244"/>
            <a:ext cx="57044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835622"/>
            <a:ext cx="5704467" cy="4671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51AEC86-AFBA-DD45-9954-720D9FB021B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D9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04" y="6400800"/>
            <a:ext cx="493295" cy="457200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E4D22669-67F0-A648-BC05-4DCC11CA201C}"/>
              </a:ext>
            </a:extLst>
          </p:cNvPr>
          <p:cNvCxnSpPr/>
          <p:nvPr userDrawn="1"/>
        </p:nvCxnSpPr>
        <p:spPr>
          <a:xfrm>
            <a:off x="265043" y="9011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043" y="286603"/>
            <a:ext cx="11648661" cy="6145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043" y="1007165"/>
            <a:ext cx="11648661" cy="54976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12191999" cy="68524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545213" y="496768"/>
            <a:ext cx="8313581" cy="72991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Secretaria Municipal de Saúde</a:t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1656591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r>
              <a:rPr lang="pt-BR" sz="44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PLOA 2022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47098" y="5529965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A56E938B-1B13-4E3B-8FB3-302E38532DCF}"/>
              </a:ext>
            </a:extLst>
          </p:cNvPr>
          <p:cNvSpPr txBox="1">
            <a:spLocks/>
          </p:cNvSpPr>
          <p:nvPr/>
        </p:nvSpPr>
        <p:spPr>
          <a:xfrm>
            <a:off x="1883877" y="4754278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669/2021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369648-0F8B-4B9A-BACA-598A25725020}"/>
              </a:ext>
            </a:extLst>
          </p:cNvPr>
          <p:cNvSpPr txBox="1"/>
          <p:nvPr/>
        </p:nvSpPr>
        <p:spPr>
          <a:xfrm>
            <a:off x="8198773" y="5931379"/>
            <a:ext cx="355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AUDIENCIA PÚBLICA – 04/11/2021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AFA2243-E010-4A10-BCB2-DC7081972AB1}"/>
              </a:ext>
            </a:extLst>
          </p:cNvPr>
          <p:cNvSpPr txBox="1">
            <a:spLocks/>
          </p:cNvSpPr>
          <p:nvPr/>
        </p:nvSpPr>
        <p:spPr>
          <a:xfrm>
            <a:off x="6368902" y="292054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</p:spTree>
    <p:extLst>
      <p:ext uri="{BB962C8B-B14F-4D97-AF65-F5344CB8AC3E}">
        <p14:creationId xmlns:p14="http://schemas.microsoft.com/office/powerpoint/2010/main" val="32599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             Investimentos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EBC272-E4EC-40FD-B630-E106A8292053}"/>
              </a:ext>
            </a:extLst>
          </p:cNvPr>
          <p:cNvSpPr txBox="1"/>
          <p:nvPr/>
        </p:nvSpPr>
        <p:spPr>
          <a:xfrm>
            <a:off x="4511233" y="4424223"/>
            <a:ext cx="3204595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2021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 </a:t>
            </a:r>
            <a:r>
              <a:rPr lang="pt-BR" sz="1600" b="1" dirty="0">
                <a:solidFill>
                  <a:schemeClr val="bg1"/>
                </a:solidFill>
              </a:rPr>
              <a:t>Investimento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R$ 412,9 MILHÕES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927D4E-3056-4AA8-BB35-27F22C246975}"/>
              </a:ext>
            </a:extLst>
          </p:cNvPr>
          <p:cNvSpPr txBox="1"/>
          <p:nvPr/>
        </p:nvSpPr>
        <p:spPr>
          <a:xfrm>
            <a:off x="9327686" y="6176877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PLOA 2022 (PL nº 669/2021)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6249"/>
              </p:ext>
            </p:extLst>
          </p:nvPr>
        </p:nvGraphicFramePr>
        <p:xfrm>
          <a:off x="919704" y="1183543"/>
          <a:ext cx="10387652" cy="241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Worksheet" r:id="rId3" imgW="7905718" imgH="1838175" progId="Excel.Sheet.12">
                  <p:embed/>
                </p:oleObj>
              </mc:Choice>
              <mc:Fallback>
                <p:oleObj name="Worksheet" r:id="rId3" imgW="7905718" imgH="1838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704" y="1183543"/>
                        <a:ext cx="10387652" cy="241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40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 EM ANDAMENTO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89629" y="5019602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85923C33-0A6A-48E9-A79E-8F0A79578222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PMSP x BID</a:t>
            </a:r>
          </a:p>
        </p:txBody>
      </p:sp>
    </p:spTree>
    <p:extLst>
      <p:ext uri="{BB962C8B-B14F-4D97-AF65-F5344CB8AC3E}">
        <p14:creationId xmlns:p14="http://schemas.microsoft.com/office/powerpoint/2010/main" val="265228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15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(04)</a:t>
            </a:r>
          </a:p>
          <a:p>
            <a:pPr lvl="2"/>
            <a:r>
              <a:rPr lang="pt-BR" b="1" dirty="0"/>
              <a:t>UBS Panamericano, UBS Vila Terezinha, UBS Integrada Elisa Maria.</a:t>
            </a:r>
          </a:p>
          <a:p>
            <a:pPr lvl="2"/>
            <a:r>
              <a:rPr lang="pt-BR" b="1" dirty="0"/>
              <a:t>AMA/UBS Anhanguera I.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(01)</a:t>
            </a:r>
          </a:p>
          <a:p>
            <a:pPr lvl="2"/>
            <a:r>
              <a:rPr lang="pt-BR" b="1" dirty="0"/>
              <a:t>UBS Vila Borges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CENTRO (01)</a:t>
            </a:r>
          </a:p>
          <a:p>
            <a:pPr lvl="2"/>
            <a:r>
              <a:rPr lang="pt-BR" b="1" dirty="0"/>
              <a:t>Pronto Socorro do HSPM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5C4DA3-D3F4-4791-BF42-65F611CA16EB}"/>
              </a:ext>
            </a:extLst>
          </p:cNvPr>
          <p:cNvSpPr txBox="1"/>
          <p:nvPr/>
        </p:nvSpPr>
        <p:spPr>
          <a:xfrm flipH="1">
            <a:off x="10364538" y="941063"/>
            <a:ext cx="1549166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PREVISTO PARA 2021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BCD435-B324-48F7-AB28-DCD26165894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61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15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LESTE (03)</a:t>
            </a:r>
          </a:p>
          <a:p>
            <a:pPr lvl="2"/>
            <a:r>
              <a:rPr lang="pt-BR" b="1" dirty="0"/>
              <a:t>UBS Vila Paranaguá, UBS Jardim IV Centenário.</a:t>
            </a:r>
          </a:p>
          <a:p>
            <a:pPr lvl="2"/>
            <a:r>
              <a:rPr lang="pt-BR" b="1" dirty="0"/>
              <a:t>AMA/UBS Castro Alves.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(03)</a:t>
            </a:r>
          </a:p>
          <a:p>
            <a:pPr lvl="2"/>
            <a:r>
              <a:rPr lang="pt-BR" b="1" dirty="0"/>
              <a:t>UBS Pq. Arthur Alvim, UBS Vila Nova Manchester, UBS Jd. </a:t>
            </a:r>
            <a:r>
              <a:rPr lang="pt-BR" b="1" dirty="0" err="1"/>
              <a:t>Iva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(03)</a:t>
            </a:r>
          </a:p>
          <a:p>
            <a:pPr lvl="2"/>
            <a:r>
              <a:rPr lang="pt-BR" b="1" dirty="0"/>
              <a:t>UBS Jd. Marcelo, UBS </a:t>
            </a:r>
            <a:r>
              <a:rPr lang="pt-BR" b="1" dirty="0" err="1"/>
              <a:t>Jd</a:t>
            </a:r>
            <a:r>
              <a:rPr lang="pt-BR" b="1" dirty="0"/>
              <a:t> Aeroporto, UPA Parelheiros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9019FC-2C58-4294-9822-189F3CE34412}"/>
              </a:ext>
            </a:extLst>
          </p:cNvPr>
          <p:cNvSpPr txBox="1"/>
          <p:nvPr/>
        </p:nvSpPr>
        <p:spPr>
          <a:xfrm flipH="1">
            <a:off x="10364538" y="919798"/>
            <a:ext cx="1549166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PREVISTO PARA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BF1CE6-9006-42E9-96AC-5AE94ACA64E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6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38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  <a:endParaRPr lang="pt-BR" sz="1000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(05)</a:t>
            </a:r>
          </a:p>
          <a:p>
            <a:pPr lvl="2"/>
            <a:r>
              <a:rPr lang="pt-BR" b="1" dirty="0"/>
              <a:t>UBS Vl. Sabrina, UBS Dr. Luiz Paulo </a:t>
            </a:r>
            <a:r>
              <a:rPr lang="pt-BR" b="1" dirty="0" err="1"/>
              <a:t>Gnecco</a:t>
            </a:r>
            <a:r>
              <a:rPr lang="pt-BR" b="1" dirty="0"/>
              <a:t>, UBS Elisa Maria II, UBS Vila Ramos.</a:t>
            </a:r>
          </a:p>
          <a:p>
            <a:pPr lvl="2"/>
            <a:r>
              <a:rPr lang="pt-BR" b="1" dirty="0"/>
              <a:t>UBS/AE Freguesia do Ó.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(07)</a:t>
            </a:r>
          </a:p>
          <a:p>
            <a:pPr lvl="2"/>
            <a:r>
              <a:rPr lang="pt-BR" b="1" dirty="0"/>
              <a:t>UBS Pq. da Lapa, UBS Vila Jaguará, UBS Alto do Pinheiro, UBS Vila Dalva, UBS Jd. D`Abril</a:t>
            </a:r>
          </a:p>
          <a:p>
            <a:pPr lvl="2"/>
            <a:r>
              <a:rPr lang="pt-BR" b="1" dirty="0"/>
              <a:t>AMA/UBS Vila Nova Jaguaré, AMA/UBS Integrada São Jorge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CENTRO (02)</a:t>
            </a:r>
          </a:p>
          <a:p>
            <a:pPr lvl="2"/>
            <a:r>
              <a:rPr lang="pt-BR" b="1" dirty="0"/>
              <a:t>Complexo Santa Cecilia, UPA Vergueiro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0D8672-74F7-415F-89B5-FFD1EE8A2FD3}"/>
              </a:ext>
            </a:extLst>
          </p:cNvPr>
          <p:cNvSpPr txBox="1"/>
          <p:nvPr/>
        </p:nvSpPr>
        <p:spPr>
          <a:xfrm flipH="1">
            <a:off x="10364538" y="919798"/>
            <a:ext cx="15491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PREVISTO PARA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3C6879-380B-45CE-9B37-67BD2EE3738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81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38</a:t>
            </a:r>
            <a:r>
              <a:rPr lang="pt-BR" sz="2800" u="sng" dirty="0">
                <a:solidFill>
                  <a:schemeClr val="tx1"/>
                </a:solidFill>
              </a:rPr>
              <a:t> OBRAS EM ANDAMENTO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LESTE (16)</a:t>
            </a:r>
          </a:p>
          <a:p>
            <a:pPr lvl="2"/>
            <a:r>
              <a:rPr lang="pt-BR" b="1" dirty="0"/>
              <a:t>UBS Itaquera, UBS Fazenda do Carmo, UBS Pq. São Rafael, UBS Jd. Marilia, UBS Dr. </a:t>
            </a:r>
            <a:r>
              <a:rPr lang="pt-BR" b="1" dirty="0" err="1"/>
              <a:t>Julio</a:t>
            </a:r>
            <a:r>
              <a:rPr lang="pt-BR" b="1" dirty="0"/>
              <a:t> de Gouveia, UBS Jd. São Carlos CEO II, UBS José Bonifácio, UBS Jd. São Francisco II, UBS Pq. Boa Esperança, UBS Vila Cisper, UBS Gráficos, UBS Jd. Tiete II/HD São Matheus, UBS Jd. Das Camélias</a:t>
            </a:r>
          </a:p>
          <a:p>
            <a:pPr lvl="2"/>
            <a:r>
              <a:rPr lang="pt-BR" b="1" dirty="0"/>
              <a:t>AMA/UBS Jd. Santo André, AMA/UBS Vila Itapema</a:t>
            </a:r>
          </a:p>
          <a:p>
            <a:pPr lvl="2"/>
            <a:r>
              <a:rPr lang="pt-BR" b="1" dirty="0"/>
              <a:t>CCI Leste.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(04)</a:t>
            </a:r>
          </a:p>
          <a:p>
            <a:pPr lvl="2"/>
            <a:r>
              <a:rPr lang="pt-BR" b="1" dirty="0"/>
              <a:t>UBS Bosque da Saúde, UBS Comendador José Gonzales, UBS Cidade Satélite Sta. Barbara</a:t>
            </a:r>
            <a:r>
              <a:rPr lang="pt-BR" dirty="0"/>
              <a:t>.</a:t>
            </a:r>
          </a:p>
          <a:p>
            <a:pPr lvl="2"/>
            <a:r>
              <a:rPr lang="pt-BR" b="1" dirty="0"/>
              <a:t>AMA/UBS Vila Antonieta.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(04)</a:t>
            </a:r>
          </a:p>
          <a:p>
            <a:pPr lvl="2"/>
            <a:r>
              <a:rPr lang="pt-BR" b="1" dirty="0"/>
              <a:t>UBS Jd. Macedônia, UBS Jd. Umuarama, Jd. Selma – Cidade Adhemar</a:t>
            </a:r>
          </a:p>
          <a:p>
            <a:pPr lvl="2"/>
            <a:r>
              <a:rPr lang="pt-BR" b="1" dirty="0"/>
              <a:t>UPA D. Maria Antonieta F. de Barros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1A7B6C-D857-40F4-B4AC-4C1BC35A9F44}"/>
              </a:ext>
            </a:extLst>
          </p:cNvPr>
          <p:cNvSpPr txBox="1"/>
          <p:nvPr/>
        </p:nvSpPr>
        <p:spPr>
          <a:xfrm flipH="1">
            <a:off x="10364538" y="919798"/>
            <a:ext cx="15491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PREVISTO PARA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CEC407-990B-4173-9F76-DFF0BACF863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32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PRINCIPAIS INVESTIMENTOS A INICIAR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78996" y="5242886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 AVANÇA SAÚDE</a:t>
            </a:r>
          </a:p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PMSP x BID</a:t>
            </a:r>
          </a:p>
        </p:txBody>
      </p:sp>
    </p:spTree>
    <p:extLst>
      <p:ext uri="{BB962C8B-B14F-4D97-AF65-F5344CB8AC3E}">
        <p14:creationId xmlns:p14="http://schemas.microsoft.com/office/powerpoint/2010/main" val="38782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37</a:t>
            </a:r>
            <a:r>
              <a:rPr lang="pt-BR" sz="2800" u="sng" dirty="0">
                <a:solidFill>
                  <a:schemeClr val="tx1"/>
                </a:solidFill>
              </a:rPr>
              <a:t> OBRAS A INICIAR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NORTE (07)</a:t>
            </a:r>
          </a:p>
          <a:p>
            <a:pPr lvl="2"/>
            <a:r>
              <a:rPr lang="pt-BR" b="1" dirty="0"/>
              <a:t>UBS Jd. Antártica,  UBS Jd. Brasília</a:t>
            </a:r>
          </a:p>
          <a:p>
            <a:pPr lvl="2"/>
            <a:r>
              <a:rPr lang="pt-BR" b="1" dirty="0"/>
              <a:t>UPA Vila Maria Baixa, UPA 21 de Junho, UPA Santana, UPA Jd. Peri, UPA Pq. Anhanguera.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OESTE (05)</a:t>
            </a:r>
          </a:p>
          <a:p>
            <a:pPr lvl="2"/>
            <a:r>
              <a:rPr lang="pt-BR" b="1" dirty="0"/>
              <a:t>UBS </a:t>
            </a:r>
            <a:r>
              <a:rPr lang="pt-BR" b="1" dirty="0" err="1"/>
              <a:t>Cajú</a:t>
            </a:r>
            <a:r>
              <a:rPr lang="pt-BR" b="1" dirty="0"/>
              <a:t>, UBS Malta II</a:t>
            </a:r>
            <a:r>
              <a:rPr lang="pt-BR" dirty="0"/>
              <a:t>.</a:t>
            </a:r>
          </a:p>
          <a:p>
            <a:pPr lvl="2"/>
            <a:r>
              <a:rPr lang="pt-BR" b="1" dirty="0"/>
              <a:t>UPA Butantã – Caetano Virgílio Neto, UPA Rio Pequeno, UPA Lapa.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CENTRO (01)</a:t>
            </a:r>
          </a:p>
          <a:p>
            <a:pPr lvl="2"/>
            <a:r>
              <a:rPr lang="pt-BR" b="1" dirty="0"/>
              <a:t>UPA Barra Funda</a:t>
            </a:r>
            <a:r>
              <a:rPr lang="pt-BR" dirty="0"/>
              <a:t>.</a:t>
            </a:r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2B7508-F019-436E-94A2-75AF1EB280A7}"/>
              </a:ext>
            </a:extLst>
          </p:cNvPr>
          <p:cNvSpPr txBox="1"/>
          <p:nvPr/>
        </p:nvSpPr>
        <p:spPr>
          <a:xfrm flipH="1">
            <a:off x="9973340" y="941063"/>
            <a:ext cx="194036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PARA 2022, 2023 e 2024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DC37EB-7FA0-4840-80A7-58A37DDFED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08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</a:t>
            </a:r>
            <a:r>
              <a:rPr lang="pt-BR" sz="3200" dirty="0"/>
              <a:t>INVESTIMENTOS – OBRAS E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02" y="919798"/>
            <a:ext cx="11648661" cy="54976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00" u="sng" dirty="0">
                <a:solidFill>
                  <a:schemeClr val="tx1"/>
                </a:solidFill>
              </a:rPr>
              <a:t>37</a:t>
            </a:r>
            <a:r>
              <a:rPr lang="pt-BR" sz="2800" u="sng" dirty="0">
                <a:solidFill>
                  <a:schemeClr val="tx1"/>
                </a:solidFill>
              </a:rPr>
              <a:t> OBRAS A INICIAR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1"/>
              </a:solidFill>
            </a:endParaRPr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LESTE (09)</a:t>
            </a:r>
          </a:p>
          <a:p>
            <a:pPr lvl="2"/>
            <a:r>
              <a:rPr lang="pt-BR" b="1" dirty="0"/>
              <a:t>UBS Keralux, UBS Conquista II, UBS </a:t>
            </a:r>
            <a:r>
              <a:rPr lang="pt-BR" b="1" dirty="0" err="1"/>
              <a:t>Atualpa</a:t>
            </a:r>
            <a:r>
              <a:rPr lang="pt-BR" b="1" dirty="0"/>
              <a:t>, UBS Cosmopolita, UBS Pq. das Flores, UBS Jd. Popular</a:t>
            </a:r>
          </a:p>
          <a:p>
            <a:pPr lvl="2"/>
            <a:r>
              <a:rPr lang="pt-BR" b="1" dirty="0"/>
              <a:t>UPA </a:t>
            </a:r>
            <a:r>
              <a:rPr lang="pt-BR" b="1" dirty="0" err="1"/>
              <a:t>Atuapa</a:t>
            </a:r>
            <a:r>
              <a:rPr lang="pt-BR" b="1" dirty="0"/>
              <a:t>, UPA Laranjeiras, UPA Jd. Helena.</a:t>
            </a:r>
          </a:p>
          <a:p>
            <a:pPr marL="628650" lvl="2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SUDESTE (07)</a:t>
            </a:r>
          </a:p>
          <a:p>
            <a:pPr lvl="2"/>
            <a:r>
              <a:rPr lang="pt-BR" b="1" dirty="0"/>
              <a:t>UBS Eng. Trindade, UBS Guarani/Vargas, UBS Primavera Colorado</a:t>
            </a:r>
            <a:r>
              <a:rPr lang="pt-BR" dirty="0"/>
              <a:t>.</a:t>
            </a:r>
          </a:p>
          <a:p>
            <a:pPr lvl="2"/>
            <a:r>
              <a:rPr lang="pt-BR" b="1" dirty="0"/>
              <a:t>UPA Sacomã, UPA Augusto Gomes de Matos, UPA Carrão, UPA Sapopemba.</a:t>
            </a:r>
          </a:p>
          <a:p>
            <a:pPr marL="363537" lvl="1" indent="0">
              <a:buNone/>
            </a:pPr>
            <a:endParaRPr lang="pt-BR" dirty="0"/>
          </a:p>
          <a:p>
            <a:pPr lvl="1"/>
            <a:r>
              <a:rPr lang="pt-BR" sz="2800" b="1" dirty="0">
                <a:solidFill>
                  <a:srgbClr val="0070C0"/>
                </a:solidFill>
              </a:rPr>
              <a:t>SUL (08)</a:t>
            </a:r>
          </a:p>
          <a:p>
            <a:pPr lvl="2"/>
            <a:r>
              <a:rPr lang="pt-BR" b="1" dirty="0"/>
              <a:t>UBS Cidade Dutra, UBS Pq. Sto. Antônio II, UBS </a:t>
            </a:r>
            <a:r>
              <a:rPr lang="pt-BR" b="1" dirty="0" err="1"/>
              <a:t>Reimberg</a:t>
            </a:r>
            <a:r>
              <a:rPr lang="pt-BR" b="1" dirty="0"/>
              <a:t>, UBS Jd. São Bernardo, UBS Vl. Rubi.</a:t>
            </a:r>
          </a:p>
          <a:p>
            <a:pPr lvl="2"/>
            <a:r>
              <a:rPr lang="pt-BR" b="1" dirty="0"/>
              <a:t>UPA Cidade Adhemar, UPA Grajaú.</a:t>
            </a:r>
          </a:p>
          <a:p>
            <a:pPr lvl="2"/>
            <a:r>
              <a:rPr lang="pt-BR" b="1" dirty="0"/>
              <a:t>Hospital Santa Catarina/ Gilson de Cassia Marques de Carvalho</a:t>
            </a:r>
            <a:endParaRPr lang="pt-BR" dirty="0"/>
          </a:p>
          <a:p>
            <a:pPr marL="363537" lvl="1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5757B7-E424-4E5E-A4CD-1003E419ECD8}"/>
              </a:ext>
            </a:extLst>
          </p:cNvPr>
          <p:cNvSpPr txBox="1"/>
          <p:nvPr/>
        </p:nvSpPr>
        <p:spPr>
          <a:xfrm flipH="1">
            <a:off x="9973340" y="941063"/>
            <a:ext cx="194036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TÉRMINO PARA 2022, 2023 e 2024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6CB18D-5199-4C37-A243-633968CF4E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25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CRONOGRAMAS </a:t>
            </a:r>
            <a:r>
              <a:rPr lang="pt-BR" sz="3200" dirty="0"/>
              <a:t>– OBRAS E REFORMAS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161A814-E8D4-40C9-B88E-216FA0F97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75132"/>
              </p:ext>
            </p:extLst>
          </p:nvPr>
        </p:nvGraphicFramePr>
        <p:xfrm>
          <a:off x="2105247" y="1435395"/>
          <a:ext cx="7846828" cy="4444413"/>
        </p:xfrm>
        <a:graphic>
          <a:graphicData uri="http://schemas.openxmlformats.org/drawingml/2006/table">
            <a:tbl>
              <a:tblPr/>
              <a:tblGrid>
                <a:gridCol w="2705507">
                  <a:extLst>
                    <a:ext uri="{9D8B030D-6E8A-4147-A177-3AD203B41FA5}">
                      <a16:colId xmlns:a16="http://schemas.microsoft.com/office/drawing/2014/main" val="3514370028"/>
                    </a:ext>
                  </a:extLst>
                </a:gridCol>
                <a:gridCol w="1220047">
                  <a:extLst>
                    <a:ext uri="{9D8B030D-6E8A-4147-A177-3AD203B41FA5}">
                      <a16:colId xmlns:a16="http://schemas.microsoft.com/office/drawing/2014/main" val="2149883802"/>
                    </a:ext>
                  </a:extLst>
                </a:gridCol>
                <a:gridCol w="1267136">
                  <a:extLst>
                    <a:ext uri="{9D8B030D-6E8A-4147-A177-3AD203B41FA5}">
                      <a16:colId xmlns:a16="http://schemas.microsoft.com/office/drawing/2014/main" val="2015465593"/>
                    </a:ext>
                  </a:extLst>
                </a:gridCol>
                <a:gridCol w="1267136">
                  <a:extLst>
                    <a:ext uri="{9D8B030D-6E8A-4147-A177-3AD203B41FA5}">
                      <a16:colId xmlns:a16="http://schemas.microsoft.com/office/drawing/2014/main" val="807691566"/>
                    </a:ext>
                  </a:extLst>
                </a:gridCol>
                <a:gridCol w="1387002">
                  <a:extLst>
                    <a:ext uri="{9D8B030D-6E8A-4147-A177-3AD203B41FA5}">
                      <a16:colId xmlns:a16="http://schemas.microsoft.com/office/drawing/2014/main" val="3516885862"/>
                    </a:ext>
                  </a:extLst>
                </a:gridCol>
              </a:tblGrid>
              <a:tr h="876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CRONOGRAMAS DE ENTREGAS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44038"/>
                  </a:ext>
                </a:extLst>
              </a:tr>
              <a:tr h="538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9225"/>
                  </a:ext>
                </a:extLst>
              </a:tr>
              <a:tr h="538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UBS/AE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95828"/>
                  </a:ext>
                </a:extLst>
              </a:tr>
              <a:tr h="538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AMA/UBS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71909"/>
                  </a:ext>
                </a:extLst>
              </a:tr>
              <a:tr h="538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34288"/>
                  </a:ext>
                </a:extLst>
              </a:tr>
              <a:tr h="5382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75008"/>
                  </a:ext>
                </a:extLst>
              </a:tr>
              <a:tr h="876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81790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53955AF2-27C4-4A11-91A1-B31792A00A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34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E2D009-3607-4FE4-84B5-F53E1FB4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      Principais Objetivos da SMS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0FAC789-F77C-4277-A90C-D3D6607DB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19" y="898532"/>
            <a:ext cx="11209562" cy="5497615"/>
          </a:xfrm>
        </p:spPr>
        <p:txBody>
          <a:bodyPr>
            <a:normAutofit/>
          </a:bodyPr>
          <a:lstStyle/>
          <a:p>
            <a:r>
              <a:rPr lang="pt-BR" dirty="0"/>
              <a:t>Qualificação contínua da rede de atenção à saúde (RAS) do município</a:t>
            </a:r>
          </a:p>
          <a:p>
            <a:pPr lvl="1"/>
            <a:r>
              <a:rPr lang="pt-BR" sz="2000" dirty="0"/>
              <a:t>Manter a </a:t>
            </a:r>
            <a:r>
              <a:rPr lang="pt-BR" sz="2000" u="sng" dirty="0"/>
              <a:t>RAS integrada</a:t>
            </a:r>
            <a:r>
              <a:rPr lang="pt-BR" sz="2000" dirty="0"/>
              <a:t>, fortalecendo a atenção ao Munícipe</a:t>
            </a:r>
          </a:p>
          <a:p>
            <a:pPr lvl="1"/>
            <a:r>
              <a:rPr lang="pt-BR" sz="2000" dirty="0"/>
              <a:t>Dar continuidade ao Plano de Atenção a </a:t>
            </a:r>
            <a:r>
              <a:rPr lang="pt-BR" sz="2000" u="sng" dirty="0"/>
              <a:t>pandemia</a:t>
            </a:r>
            <a:r>
              <a:rPr lang="pt-BR" sz="2000" dirty="0"/>
              <a:t> e ao </a:t>
            </a:r>
            <a:r>
              <a:rPr lang="pt-BR" sz="2000" u="sng" dirty="0"/>
              <a:t>pós pandemia</a:t>
            </a:r>
            <a:r>
              <a:rPr lang="pt-BR" sz="2000" dirty="0"/>
              <a:t>, com a expansão da vacinação contra Covid-19.</a:t>
            </a:r>
          </a:p>
          <a:p>
            <a:pPr lvl="1"/>
            <a:r>
              <a:rPr lang="pt-BR" sz="2000" dirty="0"/>
              <a:t>Implantar novos serviços (Centro Oncológico Bruno Covas e Centro de Referencia em Saúde Bucal) </a:t>
            </a:r>
          </a:p>
          <a:p>
            <a:pPr lvl="1"/>
            <a:r>
              <a:rPr lang="pt-BR" sz="2000" dirty="0"/>
              <a:t>Ampliar a capacidade de cirurgias e realização de exames do município.</a:t>
            </a:r>
          </a:p>
          <a:p>
            <a:pPr marL="363537" lvl="1" indent="0">
              <a:buNone/>
            </a:pPr>
            <a:endParaRPr lang="pt-BR" sz="2000" dirty="0"/>
          </a:p>
          <a:p>
            <a:r>
              <a:rPr lang="pt-BR" dirty="0"/>
              <a:t>Modernização e atualização tecnológica da infraestrutura de equipamentos e serviços</a:t>
            </a:r>
          </a:p>
          <a:p>
            <a:pPr lvl="1"/>
            <a:r>
              <a:rPr lang="pt-BR" sz="2000" dirty="0"/>
              <a:t>Implementação de novas soluções tecnológicas voltadas para a ampliação das capacidades institucionais da Saúde e maior resolutividade do cuidado</a:t>
            </a:r>
          </a:p>
          <a:p>
            <a:pPr lvl="2"/>
            <a:r>
              <a:rPr lang="pt-BR" sz="2000" u="sng" dirty="0"/>
              <a:t>Prontuário Eletrônico </a:t>
            </a:r>
            <a:r>
              <a:rPr lang="pt-BR" sz="2000" dirty="0"/>
              <a:t>e </a:t>
            </a:r>
            <a:r>
              <a:rPr lang="pt-BR" sz="2000" u="sng" dirty="0"/>
              <a:t>Sistemas de Interoperabilidade </a:t>
            </a:r>
            <a:r>
              <a:rPr lang="pt-BR" sz="2000" dirty="0"/>
              <a:t>dos dados.</a:t>
            </a:r>
          </a:p>
          <a:p>
            <a:pPr lvl="2"/>
            <a:r>
              <a:rPr lang="pt-BR" sz="2000" dirty="0"/>
              <a:t>Fortalecimento ao processo de implementação aos </a:t>
            </a:r>
            <a:r>
              <a:rPr lang="pt-BR" sz="2000" u="sng" dirty="0"/>
              <a:t>Sistemas de Tele Consulta.</a:t>
            </a:r>
          </a:p>
          <a:p>
            <a:pPr lvl="2"/>
            <a:r>
              <a:rPr lang="pt-BR" sz="2000" dirty="0"/>
              <a:t>Ampliar o processo de informatização da </a:t>
            </a:r>
            <a:r>
              <a:rPr lang="pt-BR" sz="2000" u="sng" dirty="0"/>
              <a:t>classificação de riscos</a:t>
            </a:r>
            <a:r>
              <a:rPr lang="pt-BR" sz="2000" dirty="0"/>
              <a:t>.</a:t>
            </a:r>
            <a:endParaRPr lang="pt-BR" sz="2000" u="sng" dirty="0"/>
          </a:p>
        </p:txBody>
      </p:sp>
    </p:spTree>
    <p:extLst>
      <p:ext uri="{BB962C8B-B14F-4D97-AF65-F5344CB8AC3E}">
        <p14:creationId xmlns:p14="http://schemas.microsoft.com/office/powerpoint/2010/main" val="157900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78996" y="5242886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OUTROS INVESTIMENTOS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84EB5B-C13B-42DE-A8D9-ECB37C16E4E0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NOVOS EQUIPAMENTOS</a:t>
            </a: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AMPLIAÇÃO DE SERVICOS</a:t>
            </a:r>
          </a:p>
        </p:txBody>
      </p:sp>
    </p:spTree>
    <p:extLst>
      <p:ext uri="{BB962C8B-B14F-4D97-AF65-F5344CB8AC3E}">
        <p14:creationId xmlns:p14="http://schemas.microsoft.com/office/powerpoint/2010/main" val="309449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Principais Obras - IMPLANTAÇÃO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rgbClr val="0070C0"/>
                </a:solidFill>
              </a:rPr>
              <a:t>NOVOS EQUIPAMENTOS</a:t>
            </a:r>
          </a:p>
          <a:p>
            <a:pPr marL="0" indent="0">
              <a:buNone/>
            </a:pPr>
            <a:endParaRPr lang="pt-BR" sz="1000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CCI – Cuidados Continuados Integrados</a:t>
            </a:r>
          </a:p>
          <a:p>
            <a:pPr lvl="2"/>
            <a:r>
              <a:rPr lang="pt-BR" b="1" dirty="0"/>
              <a:t>Leste</a:t>
            </a:r>
            <a:r>
              <a:rPr lang="pt-BR" dirty="0"/>
              <a:t> –– Antigo Hospital Maternidade Menino Jesus – Ermelino Matarazzo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HOSPITAL SOROCABANA</a:t>
            </a:r>
          </a:p>
          <a:p>
            <a:pPr lvl="2"/>
            <a:r>
              <a:rPr lang="pt-BR" b="1" dirty="0"/>
              <a:t>Oeste </a:t>
            </a:r>
            <a:r>
              <a:rPr lang="pt-BR" dirty="0"/>
              <a:t>–– Inicio dos estudos, projetos arquitetônico e projetos executivos para as adequações e  reformas do Hospital Sorocabana. (</a:t>
            </a:r>
            <a:r>
              <a:rPr lang="pt-BR" u="sng" dirty="0"/>
              <a:t>Recurso Lei 17.590 – Câmara</a:t>
            </a:r>
            <a:r>
              <a:rPr lang="pt-BR" dirty="0"/>
              <a:t>)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Centro Oncológico Bruno Covas</a:t>
            </a:r>
          </a:p>
          <a:p>
            <a:pPr lvl="2"/>
            <a:r>
              <a:rPr lang="pt-BR" b="1" dirty="0"/>
              <a:t>Sul </a:t>
            </a:r>
            <a:r>
              <a:rPr lang="pt-BR" dirty="0"/>
              <a:t>–– Inicio das atividades do Ambulatório e Centro Cirúrgico no Hospital Gilson de Cassia Marques de Carvalho – Hospital Vila Santa Catarina</a:t>
            </a:r>
          </a:p>
          <a:p>
            <a:pPr marL="363537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99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Principais Obras - IMPLANTAÇÃO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 fontScale="92500" lnSpcReduction="10000"/>
          </a:bodyPr>
          <a:lstStyle/>
          <a:p>
            <a:r>
              <a:rPr lang="pt-BR" sz="3200" u="sng" dirty="0">
                <a:solidFill>
                  <a:srgbClr val="0070C0"/>
                </a:solidFill>
              </a:rPr>
              <a:t>NOVOS EQUIPAMENTOS</a:t>
            </a:r>
          </a:p>
          <a:p>
            <a:pPr marL="0" indent="0">
              <a:buNone/>
            </a:pPr>
            <a:endParaRPr lang="pt-BR" sz="1000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Centro de Referencia da Saúde Bucal</a:t>
            </a:r>
          </a:p>
          <a:p>
            <a:pPr lvl="2"/>
            <a:r>
              <a:rPr lang="pt-BR" b="1" dirty="0"/>
              <a:t>Centro e Leste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+1 Hospital Veterinário Municipal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+1 Centro de Referencia da Dor</a:t>
            </a:r>
          </a:p>
          <a:p>
            <a:pPr lvl="2"/>
            <a:r>
              <a:rPr lang="pt-BR" b="1" dirty="0"/>
              <a:t>Oeste</a:t>
            </a:r>
          </a:p>
          <a:p>
            <a:pPr marL="628650" lvl="2" indent="0">
              <a:buNone/>
            </a:pPr>
            <a:endParaRPr lang="pt-BR" sz="1100" b="1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+3 CAPS</a:t>
            </a:r>
          </a:p>
          <a:p>
            <a:pPr lvl="2"/>
            <a:r>
              <a:rPr lang="pt-BR" b="1" dirty="0"/>
              <a:t>Caps Adulto São Luiz</a:t>
            </a:r>
          </a:p>
          <a:p>
            <a:pPr lvl="2"/>
            <a:r>
              <a:rPr lang="pt-BR" b="1" dirty="0"/>
              <a:t>Caps Infanto Juvenil São Luiz</a:t>
            </a:r>
          </a:p>
          <a:p>
            <a:pPr lvl="2"/>
            <a:r>
              <a:rPr lang="pt-BR" b="1" dirty="0"/>
              <a:t>Caps III - Paraisópolis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05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Principais Obras - REFORMAS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39CF0-A0E3-41FD-9B4B-5260267A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941063"/>
            <a:ext cx="11648661" cy="5497615"/>
          </a:xfrm>
        </p:spPr>
        <p:txBody>
          <a:bodyPr>
            <a:normAutofit lnSpcReduction="10000"/>
          </a:bodyPr>
          <a:lstStyle/>
          <a:p>
            <a:r>
              <a:rPr lang="pt-BR" sz="3200" u="sng" dirty="0">
                <a:solidFill>
                  <a:srgbClr val="0070C0"/>
                </a:solidFill>
              </a:rPr>
              <a:t>REFORMAS</a:t>
            </a:r>
          </a:p>
          <a:p>
            <a:pPr marL="0" indent="0">
              <a:buNone/>
            </a:pPr>
            <a:endParaRPr lang="pt-BR" sz="800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Reformas de 07 hospitais</a:t>
            </a:r>
          </a:p>
          <a:p>
            <a:pPr lvl="2"/>
            <a:r>
              <a:rPr lang="pt-BR" dirty="0"/>
              <a:t>Alípio – Waldomiro - Soares Hungria – Arthur Saboya (</a:t>
            </a:r>
            <a:r>
              <a:rPr lang="pt-BR" u="sng" dirty="0"/>
              <a:t>Recursos Caixa e Lei 17.590 – Câmara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Alexandre </a:t>
            </a:r>
            <a:r>
              <a:rPr lang="pt-BR" dirty="0" err="1"/>
              <a:t>Zaio</a:t>
            </a:r>
            <a:r>
              <a:rPr lang="pt-BR" dirty="0"/>
              <a:t> – Mário </a:t>
            </a:r>
            <a:r>
              <a:rPr lang="pt-BR" dirty="0" err="1"/>
              <a:t>Degni</a:t>
            </a:r>
            <a:r>
              <a:rPr lang="pt-BR" dirty="0"/>
              <a:t> – Benedito Montenegro (</a:t>
            </a:r>
            <a:r>
              <a:rPr lang="pt-BR" u="sng" dirty="0"/>
              <a:t>Recursos Plano de Metas e Lei 17.590 – Câmara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Fernando Mauro – HSPM – Carmino </a:t>
            </a:r>
            <a:r>
              <a:rPr lang="pt-BR" dirty="0" err="1"/>
              <a:t>Caricchio</a:t>
            </a:r>
            <a:r>
              <a:rPr lang="pt-BR" dirty="0"/>
              <a:t> – Vila Nova Cachoeirinha (</a:t>
            </a:r>
            <a:r>
              <a:rPr lang="pt-BR" u="sng" dirty="0"/>
              <a:t>Recurso Lei 17.590 – Câmara</a:t>
            </a:r>
            <a:r>
              <a:rPr lang="pt-BR" dirty="0"/>
              <a:t>)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+1 Reclassificação CAPS II para CAPS III</a:t>
            </a:r>
          </a:p>
          <a:p>
            <a:pPr lvl="2"/>
            <a:r>
              <a:rPr lang="pt-BR" dirty="0"/>
              <a:t>CAPS São Miguel</a:t>
            </a:r>
          </a:p>
          <a:p>
            <a:pPr marL="628650" lvl="2" indent="0">
              <a:buNone/>
            </a:pPr>
            <a:endParaRPr lang="pt-BR" sz="1000" dirty="0"/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Reforma do Centro de Controle de Zoonoses</a:t>
            </a:r>
          </a:p>
          <a:p>
            <a:pPr lvl="2"/>
            <a:r>
              <a:rPr lang="pt-BR" dirty="0"/>
              <a:t>Santana (</a:t>
            </a:r>
            <a:r>
              <a:rPr lang="pt-BR" u="sng" dirty="0"/>
              <a:t>Recurso Lei 17.590 – Câmara</a:t>
            </a:r>
            <a:r>
              <a:rPr lang="pt-BR" dirty="0"/>
              <a:t>)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11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0DEF-369E-4D69-B8B6-218BFD7E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Ilustrativo – CCI LESTE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7F97C1-3686-4508-9628-D6AAD364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66" y="871879"/>
            <a:ext cx="11424001" cy="5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446D76-52A7-445B-8336-7267D3F0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9" y="935662"/>
            <a:ext cx="11424001" cy="561227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326885E-0DF3-4A8A-8070-9371E7BD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/>
          <a:lstStyle/>
          <a:p>
            <a:r>
              <a:rPr lang="pt-BR" dirty="0"/>
              <a:t>PLOA 2022:                  Ilustrativo – CCI LESTE</a:t>
            </a:r>
          </a:p>
        </p:txBody>
      </p:sp>
    </p:spTree>
    <p:extLst>
      <p:ext uri="{BB962C8B-B14F-4D97-AF65-F5344CB8AC3E}">
        <p14:creationId xmlns:p14="http://schemas.microsoft.com/office/powerpoint/2010/main" val="202557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78996" y="5242886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B82D193-6054-4E02-BFF7-FAB923249ED8}"/>
              </a:ext>
            </a:extLst>
          </p:cNvPr>
          <p:cNvSpPr txBox="1">
            <a:spLocks/>
          </p:cNvSpPr>
          <p:nvPr/>
        </p:nvSpPr>
        <p:spPr>
          <a:xfrm>
            <a:off x="3545212" y="2627672"/>
            <a:ext cx="8313581" cy="155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PROJETO AVANÇA SAÚDE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84EB5B-C13B-42DE-A8D9-ECB37C16E4E0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FINANCIAMENTO BID</a:t>
            </a:r>
          </a:p>
        </p:txBody>
      </p:sp>
    </p:spTree>
    <p:extLst>
      <p:ext uri="{BB962C8B-B14F-4D97-AF65-F5344CB8AC3E}">
        <p14:creationId xmlns:p14="http://schemas.microsoft.com/office/powerpoint/2010/main" val="3156215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821D6B-3C18-4CDE-93B6-E1FE859B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Avança Saúde – SP: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BD2FE4-0112-4F15-B6AB-EB7F699D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790978"/>
            <a:ext cx="11648661" cy="5497615"/>
          </a:xfrm>
        </p:spPr>
        <p:txBody>
          <a:bodyPr>
            <a:normAutofit/>
          </a:bodyPr>
          <a:lstStyle/>
          <a:p>
            <a:r>
              <a:rPr lang="pt-BR" dirty="0"/>
              <a:t>Principais objetivos:</a:t>
            </a:r>
          </a:p>
          <a:p>
            <a:pPr lvl="1"/>
            <a:r>
              <a:rPr lang="pt-BR" dirty="0"/>
              <a:t>Reduzir da desigualdade de acesso e de diferença de qualidade dos serviços de saúde.</a:t>
            </a:r>
          </a:p>
          <a:p>
            <a:pPr lvl="1"/>
            <a:r>
              <a:rPr lang="pt-BR" dirty="0"/>
              <a:t>Otimizar utilização de recursos e desenvolver capacidades institucionais (maior efetividade).</a:t>
            </a:r>
          </a:p>
          <a:p>
            <a:pPr lvl="1"/>
            <a:r>
              <a:rPr lang="pt-BR" dirty="0"/>
              <a:t>Desenvolver novas ferramentas de gestão e aprimorar a organização das redes de atenção.</a:t>
            </a:r>
          </a:p>
          <a:p>
            <a:r>
              <a:rPr lang="pt-BR" dirty="0"/>
              <a:t>Componentes do Programa:</a:t>
            </a:r>
          </a:p>
          <a:p>
            <a:pPr lvl="1"/>
            <a:r>
              <a:rPr lang="pt-BR" dirty="0"/>
              <a:t>A</a:t>
            </a:r>
            <a:r>
              <a:rPr lang="pt-BR" b="0" dirty="0"/>
              <a:t>poio à reestruturação, reorganização e integração das redes de atenção à saúde.</a:t>
            </a:r>
          </a:p>
          <a:p>
            <a:pPr lvl="1"/>
            <a:r>
              <a:rPr lang="pt-BR" b="0" dirty="0"/>
              <a:t>Melhoria da eficiência e da qualidade do sistema de saúde. </a:t>
            </a:r>
          </a:p>
          <a:p>
            <a:pPr lvl="1"/>
            <a:r>
              <a:rPr lang="pt-BR" dirty="0"/>
              <a:t>Fortalecimento da gestão da informação e incentivo à inovação e uso de novas tecnologias.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4CCD28-1B52-437E-B718-DD220134470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926" y="5688418"/>
            <a:ext cx="1291778" cy="7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56A173-77E7-498F-9EA6-5E79670D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3" y="4560809"/>
            <a:ext cx="7228290" cy="18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21289A5-76F7-4087-A798-9B282B19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8" name="Google Shape;414;g5db7fd5607_0_48">
            <a:extLst>
              <a:ext uri="{FF2B5EF4-FFF2-40B4-BE49-F238E27FC236}">
                <a16:creationId xmlns:a16="http://schemas.microsoft.com/office/drawing/2014/main" id="{D66F918D-4331-481D-9FA8-6BE9E8BED509}"/>
              </a:ext>
            </a:extLst>
          </p:cNvPr>
          <p:cNvSpPr txBox="1">
            <a:spLocks/>
          </p:cNvSpPr>
          <p:nvPr/>
        </p:nvSpPr>
        <p:spPr>
          <a:xfrm>
            <a:off x="4986643" y="2421859"/>
            <a:ext cx="6766078" cy="16291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  <a:cs typeface="+mj-cs"/>
              </a:rPr>
              <a:t>Obrigado…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E0DFDE-80C8-4F5E-95B6-126AB5A9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692DB39-4357-43E0-AF5E-973F4E6DBAB3}"/>
              </a:ext>
            </a:extLst>
          </p:cNvPr>
          <p:cNvSpPr txBox="1">
            <a:spLocks/>
          </p:cNvSpPr>
          <p:nvPr/>
        </p:nvSpPr>
        <p:spPr>
          <a:xfrm>
            <a:off x="3439140" y="5527846"/>
            <a:ext cx="8313581" cy="729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Secretaria Municipal de Saúde</a:t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02DE5-6F43-4AF9-9477-E9F80467DA3E}"/>
              </a:ext>
            </a:extLst>
          </p:cNvPr>
          <p:cNvSpPr txBox="1">
            <a:spLocks/>
          </p:cNvSpPr>
          <p:nvPr/>
        </p:nvSpPr>
        <p:spPr>
          <a:xfrm>
            <a:off x="6362226" y="6044871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</p:spTree>
    <p:extLst>
      <p:ext uri="{BB962C8B-B14F-4D97-AF65-F5344CB8AC3E}">
        <p14:creationId xmlns:p14="http://schemas.microsoft.com/office/powerpoint/2010/main" val="40537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CCA69-ACC8-4833-907D-0D9C9AEA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96" y="1387632"/>
            <a:ext cx="10212807" cy="3535244"/>
          </a:xfrm>
        </p:spPr>
        <p:txBody>
          <a:bodyPr>
            <a:normAutofit/>
          </a:bodyPr>
          <a:lstStyle/>
          <a:p>
            <a:r>
              <a:rPr lang="pt-BR" dirty="0"/>
              <a:t>Principais iniciativas de investimentos em Saúde para 2022.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Programa Avança Saúde – SP (BID)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Diretrizes e objetivos do Plano Municipal de Saúde 2022 – 2025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Compromissos do orçamento cidadão: UPA Jd. Peri, UPA Santana e UBS Jd. Brasília.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Revitalizar e Reformar equipamentos de Saúde no Município.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Criar Novos equipamentos de Saúde no Município.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D5042D92-992A-4580-918E-D30771A5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>
            <a:normAutofit/>
          </a:bodyPr>
          <a:lstStyle/>
          <a:p>
            <a:r>
              <a:rPr lang="pt-BR" dirty="0"/>
              <a:t>PLOA 2022:                    Principais Objetivos da SMS</a:t>
            </a:r>
          </a:p>
        </p:txBody>
      </p:sp>
    </p:spTree>
    <p:extLst>
      <p:ext uri="{BB962C8B-B14F-4D97-AF65-F5344CB8AC3E}">
        <p14:creationId xmlns:p14="http://schemas.microsoft.com/office/powerpoint/2010/main" val="305975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FDFCA2-DF4A-47DA-B062-60448C9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2"/>
            <a:ext cx="12191999" cy="68524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E55DC-BA96-4B36-8A8C-4CA047BD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" y="299922"/>
            <a:ext cx="1336443" cy="11968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5F2E9AB-7243-447C-B5CB-3B68B8D26A73}"/>
              </a:ext>
            </a:extLst>
          </p:cNvPr>
          <p:cNvSpPr txBox="1"/>
          <p:nvPr/>
        </p:nvSpPr>
        <p:spPr>
          <a:xfrm flipH="1">
            <a:off x="5735521" y="4908235"/>
            <a:ext cx="6123273" cy="1557497"/>
          </a:xfrm>
          <a:prstGeom prst="rect">
            <a:avLst/>
          </a:prstGeom>
          <a:noFill/>
          <a:effectLst/>
        </p:spPr>
        <p:txBody>
          <a:bodyPr wrap="square" lIns="180000" tIns="54000" rIns="180000" bIns="54000" rtlCol="0" anchor="ctr">
            <a:noAutofit/>
          </a:bodyPr>
          <a:lstStyle/>
          <a:p>
            <a:pPr lvl="0" algn="r"/>
            <a:endParaRPr lang="pt-BR" sz="3200" b="1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/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PROPOSTA ORÇAMENTÁRIA</a:t>
            </a:r>
            <a:endParaRPr lang="pt-BR" sz="3200" b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2D9B089-E017-49C1-9864-A12B917D6ED1}"/>
              </a:ext>
            </a:extLst>
          </p:cNvPr>
          <p:cNvCxnSpPr>
            <a:cxnSpLocks/>
          </p:cNvCxnSpPr>
          <p:nvPr/>
        </p:nvCxnSpPr>
        <p:spPr>
          <a:xfrm>
            <a:off x="7347098" y="5529965"/>
            <a:ext cx="43050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EE38FA2D-4A37-4973-BBF8-BFF55D965998}"/>
              </a:ext>
            </a:extLst>
          </p:cNvPr>
          <p:cNvSpPr txBox="1">
            <a:spLocks/>
          </p:cNvSpPr>
          <p:nvPr/>
        </p:nvSpPr>
        <p:spPr>
          <a:xfrm>
            <a:off x="1883877" y="2463909"/>
            <a:ext cx="9875520" cy="64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nº 669/2021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A0C4FA-8B8E-4F9E-A3A9-BEDF5CD3117C}"/>
              </a:ext>
            </a:extLst>
          </p:cNvPr>
          <p:cNvSpPr txBox="1">
            <a:spLocks/>
          </p:cNvSpPr>
          <p:nvPr/>
        </p:nvSpPr>
        <p:spPr>
          <a:xfrm>
            <a:off x="6368902" y="3239964"/>
            <a:ext cx="5390495" cy="72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Fundo Municipal da Saúde</a:t>
            </a:r>
          </a:p>
          <a:p>
            <a:pPr algn="r"/>
            <a:b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HSPM – Hospital do Servidor Publico Municipal</a:t>
            </a:r>
          </a:p>
        </p:txBody>
      </p:sp>
    </p:spTree>
    <p:extLst>
      <p:ext uri="{BB962C8B-B14F-4D97-AF65-F5344CB8AC3E}">
        <p14:creationId xmlns:p14="http://schemas.microsoft.com/office/powerpoint/2010/main" val="39371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Orçamento por órgão e tipo de 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7264BC-094B-4F49-B35B-FA6A66E7CB67}"/>
              </a:ext>
            </a:extLst>
          </p:cNvPr>
          <p:cNvSpPr/>
          <p:nvPr/>
        </p:nvSpPr>
        <p:spPr>
          <a:xfrm>
            <a:off x="0" y="974788"/>
            <a:ext cx="861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rbel" panose="020B0503020204020204" pitchFamily="34" charset="0"/>
              </a:rPr>
              <a:t>Orçamento por Órgão – 2022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05DDA20-08DB-47AC-BE56-35558E7300BE}"/>
              </a:ext>
            </a:extLst>
          </p:cNvPr>
          <p:cNvSpPr/>
          <p:nvPr/>
        </p:nvSpPr>
        <p:spPr>
          <a:xfrm>
            <a:off x="1" y="3608994"/>
            <a:ext cx="879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rbel" panose="020B0503020204020204" pitchFamily="34" charset="0"/>
              </a:rPr>
              <a:t>Orçamento consolidado por tipo de ação - 2022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1338964" y="6269563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PLOA 2022 (PL nº 669/2021)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F9EC787-EF38-4C7A-9883-E2B8B155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93324"/>
              </p:ext>
            </p:extLst>
          </p:nvPr>
        </p:nvGraphicFramePr>
        <p:xfrm>
          <a:off x="1338964" y="1436453"/>
          <a:ext cx="6248885" cy="1980000"/>
        </p:xfrm>
        <a:graphic>
          <a:graphicData uri="http://schemas.openxmlformats.org/drawingml/2006/table">
            <a:tbl>
              <a:tblPr firstRow="1" lastRow="1">
                <a:tableStyleId>{BC89EF96-8CEA-46FF-86C4-4CE0E7609802}</a:tableStyleId>
              </a:tblPr>
              <a:tblGrid>
                <a:gridCol w="4420945">
                  <a:extLst>
                    <a:ext uri="{9D8B030D-6E8A-4147-A177-3AD203B41FA5}">
                      <a16:colId xmlns:a16="http://schemas.microsoft.com/office/drawing/2014/main" val="2080256912"/>
                    </a:ext>
                  </a:extLst>
                </a:gridCol>
                <a:gridCol w="1827940">
                  <a:extLst>
                    <a:ext uri="{9D8B030D-6E8A-4147-A177-3AD203B41FA5}">
                      <a16:colId xmlns:a16="http://schemas.microsoft.com/office/drawing/2014/main" val="2054360397"/>
                    </a:ext>
                  </a:extLst>
                </a:gridCol>
              </a:tblGrid>
              <a:tr h="495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Órgão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Valores (R$)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237586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u="none" strike="noStrike" dirty="0">
                          <a:effectLst/>
                          <a:latin typeface="+mn-lt"/>
                        </a:rPr>
                        <a:t>Fundo Municipal de Saúde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u="none" strike="noStrike" dirty="0">
                          <a:effectLst/>
                          <a:latin typeface="+mn-lt"/>
                        </a:rPr>
                        <a:t>14.297.025.524,00  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1050177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u="none" strike="noStrike" dirty="0">
                          <a:effectLst/>
                          <a:latin typeface="+mn-lt"/>
                        </a:rPr>
                        <a:t>Hospital do Servidor Público Municipal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383.192.795,00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3148915"/>
                  </a:ext>
                </a:extLst>
              </a:tr>
              <a:tr h="495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14.680.218.319,00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98956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5">
            <a:extLst>
              <a:ext uri="{FF2B5EF4-FFF2-40B4-BE49-F238E27FC236}">
                <a16:creationId xmlns:a16="http://schemas.microsoft.com/office/drawing/2014/main" id="{721439C6-994B-4229-8C9C-AF605E8E6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470950"/>
              </p:ext>
            </p:extLst>
          </p:nvPr>
        </p:nvGraphicFramePr>
        <p:xfrm>
          <a:off x="1338964" y="4070659"/>
          <a:ext cx="6248885" cy="2042160"/>
        </p:xfrm>
        <a:graphic>
          <a:graphicData uri="http://schemas.openxmlformats.org/drawingml/2006/table">
            <a:tbl>
              <a:tblPr firstRow="1" lastRow="1">
                <a:tableStyleId>{BC89EF96-8CEA-46FF-86C4-4CE0E7609802}</a:tableStyleId>
              </a:tblPr>
              <a:tblGrid>
                <a:gridCol w="2704285">
                  <a:extLst>
                    <a:ext uri="{9D8B030D-6E8A-4147-A177-3AD203B41FA5}">
                      <a16:colId xmlns:a16="http://schemas.microsoft.com/office/drawing/2014/main" val="1258775057"/>
                    </a:ext>
                  </a:extLst>
                </a:gridCol>
                <a:gridCol w="1718826">
                  <a:extLst>
                    <a:ext uri="{9D8B030D-6E8A-4147-A177-3AD203B41FA5}">
                      <a16:colId xmlns:a16="http://schemas.microsoft.com/office/drawing/2014/main" val="2499111564"/>
                    </a:ext>
                  </a:extLst>
                </a:gridCol>
                <a:gridCol w="1825774">
                  <a:extLst>
                    <a:ext uri="{9D8B030D-6E8A-4147-A177-3AD203B41FA5}">
                      <a16:colId xmlns:a16="http://schemas.microsoft.com/office/drawing/2014/main" val="2647726605"/>
                    </a:ext>
                  </a:extLst>
                </a:gridCol>
              </a:tblGrid>
              <a:tr h="2834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Consolidado (FMS+HSPM)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Valores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Percentual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48775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ATIVIDADE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12.053.229.185,00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673950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PESSOAL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2.106.650.955,00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886574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PROJETO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284.618.910,00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0730165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AUXÍLIO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235.719.269,00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879743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14.680.218.319,00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66104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B17823-1DF0-4E79-999C-4334D06496CC}"/>
              </a:ext>
            </a:extLst>
          </p:cNvPr>
          <p:cNvSpPr txBox="1"/>
          <p:nvPr/>
        </p:nvSpPr>
        <p:spPr>
          <a:xfrm>
            <a:off x="8363824" y="3362772"/>
            <a:ext cx="2903517" cy="95410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2021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R$ 14.619.992.991,72</a:t>
            </a:r>
          </a:p>
        </p:txBody>
      </p:sp>
    </p:spTree>
    <p:extLst>
      <p:ext uri="{BB962C8B-B14F-4D97-AF65-F5344CB8AC3E}">
        <p14:creationId xmlns:p14="http://schemas.microsoft.com/office/powerpoint/2010/main" val="12739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25F11-F6B5-401A-8984-2E8A501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PLOA 2022:              Orçamento do HSPM - tipo de 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05DDA20-08DB-47AC-BE56-35558E7300BE}"/>
              </a:ext>
            </a:extLst>
          </p:cNvPr>
          <p:cNvSpPr/>
          <p:nvPr/>
        </p:nvSpPr>
        <p:spPr>
          <a:xfrm>
            <a:off x="-578710" y="1099101"/>
            <a:ext cx="879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rbel" panose="020B0503020204020204" pitchFamily="34" charset="0"/>
              </a:rPr>
              <a:t>Orçamento HSPM por tipo de ação - 2022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CFB9F3-E613-45F9-8AE0-23859E54F840}"/>
              </a:ext>
            </a:extLst>
          </p:cNvPr>
          <p:cNvSpPr txBox="1"/>
          <p:nvPr/>
        </p:nvSpPr>
        <p:spPr>
          <a:xfrm>
            <a:off x="1338964" y="6269563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PLOA 2022 (PL nº 669/2021)</a:t>
            </a:r>
          </a:p>
        </p:txBody>
      </p:sp>
      <p:graphicFrame>
        <p:nvGraphicFramePr>
          <p:cNvPr id="11" name="Espaço Reservado para Conteúdo 5">
            <a:extLst>
              <a:ext uri="{FF2B5EF4-FFF2-40B4-BE49-F238E27FC236}">
                <a16:creationId xmlns:a16="http://schemas.microsoft.com/office/drawing/2014/main" id="{721439C6-994B-4229-8C9C-AF605E8E6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289741"/>
              </p:ext>
            </p:extLst>
          </p:nvPr>
        </p:nvGraphicFramePr>
        <p:xfrm>
          <a:off x="1184189" y="1737277"/>
          <a:ext cx="6248885" cy="1707751"/>
        </p:xfrm>
        <a:graphic>
          <a:graphicData uri="http://schemas.openxmlformats.org/drawingml/2006/table">
            <a:tbl>
              <a:tblPr firstRow="1" lastRow="1">
                <a:tableStyleId>{BC89EF96-8CEA-46FF-86C4-4CE0E7609802}</a:tableStyleId>
              </a:tblPr>
              <a:tblGrid>
                <a:gridCol w="2704285">
                  <a:extLst>
                    <a:ext uri="{9D8B030D-6E8A-4147-A177-3AD203B41FA5}">
                      <a16:colId xmlns:a16="http://schemas.microsoft.com/office/drawing/2014/main" val="1258775057"/>
                    </a:ext>
                  </a:extLst>
                </a:gridCol>
                <a:gridCol w="1718826">
                  <a:extLst>
                    <a:ext uri="{9D8B030D-6E8A-4147-A177-3AD203B41FA5}">
                      <a16:colId xmlns:a16="http://schemas.microsoft.com/office/drawing/2014/main" val="2499111564"/>
                    </a:ext>
                  </a:extLst>
                </a:gridCol>
                <a:gridCol w="1825774">
                  <a:extLst>
                    <a:ext uri="{9D8B030D-6E8A-4147-A177-3AD203B41FA5}">
                      <a16:colId xmlns:a16="http://schemas.microsoft.com/office/drawing/2014/main" val="2647726605"/>
                    </a:ext>
                  </a:extLst>
                </a:gridCol>
              </a:tblGrid>
              <a:tr h="366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Consolidado (FMS+HSPM)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Valores (R$)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Percentual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48775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ATIVIDADE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158.077.857,00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673950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PESSOAL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214.599.523,00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886574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AUXÍLIO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10.515.415,00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8797436"/>
                  </a:ext>
                </a:extLst>
              </a:tr>
              <a:tr h="218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383.192.795,00</a:t>
                      </a:r>
                    </a:p>
                  </a:txBody>
                  <a:tcPr marL="45720" marR="457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66104"/>
                  </a:ext>
                </a:extLst>
              </a:tr>
            </a:tbl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11E4E461-287A-4416-9985-C34B6BA84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07958"/>
              </p:ext>
            </p:extLst>
          </p:nvPr>
        </p:nvGraphicFramePr>
        <p:xfrm>
          <a:off x="1184189" y="3875824"/>
          <a:ext cx="9412287" cy="226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7905718" imgH="1438254" progId="Excel.Sheet.12">
                  <p:embed/>
                </p:oleObj>
              </mc:Choice>
              <mc:Fallback>
                <p:oleObj name="Worksheet" r:id="rId3" imgW="7905718" imgH="1438254" progId="Excel.Shee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4189" y="3875824"/>
                        <a:ext cx="9412287" cy="226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84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408-10E3-4C75-9B8D-D2E0A8C6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36677"/>
            <a:ext cx="11648661" cy="654301"/>
          </a:xfrm>
        </p:spPr>
        <p:txBody>
          <a:bodyPr/>
          <a:lstStyle/>
          <a:p>
            <a:r>
              <a:rPr lang="pt-BR" dirty="0"/>
              <a:t>PLOA 2022:                            Fontes de recursos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60F59398-798E-4729-A532-D846BE4B8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65245"/>
              </p:ext>
            </p:extLst>
          </p:nvPr>
        </p:nvGraphicFramePr>
        <p:xfrm>
          <a:off x="775817" y="1387512"/>
          <a:ext cx="10319646" cy="4082976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5641552">
                  <a:extLst>
                    <a:ext uri="{9D8B030D-6E8A-4147-A177-3AD203B41FA5}">
                      <a16:colId xmlns:a16="http://schemas.microsoft.com/office/drawing/2014/main" val="4150087064"/>
                    </a:ext>
                  </a:extLst>
                </a:gridCol>
                <a:gridCol w="2492780">
                  <a:extLst>
                    <a:ext uri="{9D8B030D-6E8A-4147-A177-3AD203B41FA5}">
                      <a16:colId xmlns:a16="http://schemas.microsoft.com/office/drawing/2014/main" val="3508978469"/>
                    </a:ext>
                  </a:extLst>
                </a:gridCol>
                <a:gridCol w="2185314">
                  <a:extLst>
                    <a:ext uri="{9D8B030D-6E8A-4147-A177-3AD203B41FA5}">
                      <a16:colId xmlns:a16="http://schemas.microsoft.com/office/drawing/2014/main" val="1767095619"/>
                    </a:ext>
                  </a:extLst>
                </a:gridCol>
              </a:tblGrid>
              <a:tr h="453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Fonte de Recursos – 2022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Despesa Prevista (R$)</a:t>
                      </a:r>
                      <a:endParaRPr lang="pt-B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% do 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9790790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Tesouro Municipal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11.692.977.224,00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79,65%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4748228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Transferências Federais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2.672.029.740,00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1212981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Operações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 Crédito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221.851.910,00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5341978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Transferências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Estaduais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78.349.800,00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3491669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Recursos Próprios da Administração Indireta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9.070.004,00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7487809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Tesouro Municipal - Recursos Vinculados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4.523.041,00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5293100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1.416.600,00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Total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14.680.218,319,00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755888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E9D0CA3-9F28-4028-BD1C-0AF9685AF951}"/>
              </a:ext>
            </a:extLst>
          </p:cNvPr>
          <p:cNvSpPr txBox="1"/>
          <p:nvPr/>
        </p:nvSpPr>
        <p:spPr>
          <a:xfrm>
            <a:off x="9327686" y="6176877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PLOA 2022 (PL nº 669/2021)</a:t>
            </a:r>
          </a:p>
        </p:txBody>
      </p:sp>
    </p:spTree>
    <p:extLst>
      <p:ext uri="{BB962C8B-B14F-4D97-AF65-F5344CB8AC3E}">
        <p14:creationId xmlns:p14="http://schemas.microsoft.com/office/powerpoint/2010/main" val="37998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EE75-5803-4FB4-A8E7-72EE14A3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Evolução do orçamento SMS:             Fonte de recursos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089F4F1-8BBF-4335-89FD-48538C26B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54744"/>
              </p:ext>
            </p:extLst>
          </p:nvPr>
        </p:nvGraphicFramePr>
        <p:xfrm>
          <a:off x="265043" y="988828"/>
          <a:ext cx="11648661" cy="557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99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AF678A-1C7C-4E2C-A9EB-25949C43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PLOA 2022:                      Manutenção das Redes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29D25C-B9A5-4EB8-9586-38612E6AB1F9}"/>
              </a:ext>
            </a:extLst>
          </p:cNvPr>
          <p:cNvSpPr txBox="1"/>
          <p:nvPr/>
        </p:nvSpPr>
        <p:spPr>
          <a:xfrm>
            <a:off x="9955950" y="2567225"/>
            <a:ext cx="1957754" cy="172354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Em 2021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Orçamento Atualizado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Manutenção das Redes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R$ 12,0 bilhões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A8088C-CE4D-46D1-B244-5BCE4326995B}"/>
              </a:ext>
            </a:extLst>
          </p:cNvPr>
          <p:cNvSpPr txBox="1"/>
          <p:nvPr/>
        </p:nvSpPr>
        <p:spPr>
          <a:xfrm>
            <a:off x="9327686" y="6176877"/>
            <a:ext cx="247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200" b="1" i="1" dirty="0"/>
              <a:t>Fonte:</a:t>
            </a:r>
            <a:r>
              <a:rPr lang="pt-BR" sz="1200" dirty="0"/>
              <a:t> PLOA 2022(PL nº 669/2021)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78211"/>
              </p:ext>
            </p:extLst>
          </p:nvPr>
        </p:nvGraphicFramePr>
        <p:xfrm>
          <a:off x="258343" y="1093422"/>
          <a:ext cx="9413195" cy="488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Worksheet" r:id="rId3" imgW="7905718" imgH="4105168" progId="Excel.Sheet.12">
                  <p:embed/>
                </p:oleObj>
              </mc:Choice>
              <mc:Fallback>
                <p:oleObj name="Worksheet" r:id="rId3" imgW="7905718" imgH="4105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343" y="1093422"/>
                        <a:ext cx="9413195" cy="488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7382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su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5BAA"/>
      </a:accent1>
      <a:accent2>
        <a:srgbClr val="4C8CC4"/>
      </a:accent2>
      <a:accent3>
        <a:srgbClr val="7FACD5"/>
      </a:accent3>
      <a:accent4>
        <a:srgbClr val="B2CDE5"/>
      </a:accent4>
      <a:accent5>
        <a:srgbClr val="003399"/>
      </a:accent5>
      <a:accent6>
        <a:srgbClr val="0099CC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1579</Words>
  <Application>Microsoft Office PowerPoint</Application>
  <PresentationFormat>Widescreen</PresentationFormat>
  <Paragraphs>312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Cambria</vt:lpstr>
      <vt:lpstr>Corbel</vt:lpstr>
      <vt:lpstr>Courier New</vt:lpstr>
      <vt:lpstr>Segoe UI</vt:lpstr>
      <vt:lpstr>Retrospectiva</vt:lpstr>
      <vt:lpstr>Worksheet</vt:lpstr>
      <vt:lpstr>Secretaria Municipal de Saúde </vt:lpstr>
      <vt:lpstr>PLOA 2022:                    Principais Objetivos da SMS</vt:lpstr>
      <vt:lpstr>PLOA 2022:                    Principais Objetivos da SMS</vt:lpstr>
      <vt:lpstr>Apresentação do PowerPoint</vt:lpstr>
      <vt:lpstr>PLOA 2022:              Orçamento por órgão e tipo de ação</vt:lpstr>
      <vt:lpstr>PLOA 2022:              Orçamento do HSPM - tipo de ação</vt:lpstr>
      <vt:lpstr>PLOA 2022:                            Fontes de recursos</vt:lpstr>
      <vt:lpstr>Evolução do orçamento SMS:             Fonte de recursos</vt:lpstr>
      <vt:lpstr>PLOA 2022:                      Manutenção das Redes</vt:lpstr>
      <vt:lpstr>PLOA 2022:                               Investimentos</vt:lpstr>
      <vt:lpstr>Apresentação do PowerPoint</vt:lpstr>
      <vt:lpstr>PLOA 2022:              INVESTIMENTOS – OBRAS E REFORMAS</vt:lpstr>
      <vt:lpstr>PLOA 2022:              INVESTIMENTOS – OBRAS E REFORMAS</vt:lpstr>
      <vt:lpstr>PLOA 2022:              INVESTIMENTOS – OBRAS E REFORMAS</vt:lpstr>
      <vt:lpstr>PLOA 2022:              INVESTIMENTOS – OBRAS E REFORMAS</vt:lpstr>
      <vt:lpstr>Apresentação do PowerPoint</vt:lpstr>
      <vt:lpstr>PLOA 2022:              INVESTIMENTOS – OBRAS E REFORMAS</vt:lpstr>
      <vt:lpstr>PLOA 2022:              INVESTIMENTOS – OBRAS E REFORMAS</vt:lpstr>
      <vt:lpstr>PLOA 2022:             CRONOGRAMAS – OBRAS E REFORMAS</vt:lpstr>
      <vt:lpstr>Apresentação do PowerPoint</vt:lpstr>
      <vt:lpstr>PLOA 2022:                  Principais Obras - IMPLANTAÇÃO</vt:lpstr>
      <vt:lpstr>PLOA 2022:                  Principais Obras - IMPLANTAÇÃO</vt:lpstr>
      <vt:lpstr>PLOA 2022:                  Principais Obras - REFORMAS</vt:lpstr>
      <vt:lpstr>PLOA 2022:                  Ilustrativo – CCI LESTE</vt:lpstr>
      <vt:lpstr>PLOA 2022:                  Ilustrativo – CCI LESTE</vt:lpstr>
      <vt:lpstr>Apresentação do PowerPoint</vt:lpstr>
      <vt:lpstr>Projeto Avança Saúde – SP: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Assistência Especializada Ambulatorial</dc:title>
  <dc:creator>Patrick Rodrigues Andrade</dc:creator>
  <cp:lastModifiedBy>Armando Luis Palmieri</cp:lastModifiedBy>
  <cp:revision>294</cp:revision>
  <cp:lastPrinted>2021-11-04T11:50:25Z</cp:lastPrinted>
  <dcterms:created xsi:type="dcterms:W3CDTF">2019-10-03T19:44:47Z</dcterms:created>
  <dcterms:modified xsi:type="dcterms:W3CDTF">2021-11-04T12:10:09Z</dcterms:modified>
</cp:coreProperties>
</file>