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  <p:sldMasterId id="2147484549" r:id="rId2"/>
    <p:sldMasterId id="2147484628" r:id="rId3"/>
  </p:sldMasterIdLst>
  <p:notesMasterIdLst>
    <p:notesMasterId r:id="rId24"/>
  </p:notesMasterIdLst>
  <p:handoutMasterIdLst>
    <p:handoutMasterId r:id="rId25"/>
  </p:handoutMasterIdLst>
  <p:sldIdLst>
    <p:sldId id="711" r:id="rId4"/>
    <p:sldId id="690" r:id="rId5"/>
    <p:sldId id="592" r:id="rId6"/>
    <p:sldId id="629" r:id="rId7"/>
    <p:sldId id="587" r:id="rId8"/>
    <p:sldId id="588" r:id="rId9"/>
    <p:sldId id="706" r:id="rId10"/>
    <p:sldId id="666" r:id="rId11"/>
    <p:sldId id="590" r:id="rId12"/>
    <p:sldId id="631" r:id="rId13"/>
    <p:sldId id="408" r:id="rId14"/>
    <p:sldId id="409" r:id="rId15"/>
    <p:sldId id="704" r:id="rId16"/>
    <p:sldId id="633" r:id="rId17"/>
    <p:sldId id="534" r:id="rId18"/>
    <p:sldId id="709" r:id="rId19"/>
    <p:sldId id="388" r:id="rId20"/>
    <p:sldId id="635" r:id="rId21"/>
    <p:sldId id="381" r:id="rId22"/>
    <p:sldId id="602" r:id="rId23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Domeneguetti Barreira" initials="B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6"/>
    <a:srgbClr val="316E71"/>
    <a:srgbClr val="397F83"/>
    <a:srgbClr val="FFFFFF"/>
    <a:srgbClr val="929292"/>
    <a:srgbClr val="9F9F9F"/>
    <a:srgbClr val="3EA2A6"/>
    <a:srgbClr val="1D4575"/>
    <a:srgbClr val="5082BE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90" autoAdjust="0"/>
    <p:restoredTop sz="94061" autoAdjust="0"/>
  </p:normalViewPr>
  <p:slideViewPr>
    <p:cSldViewPr>
      <p:cViewPr varScale="1">
        <p:scale>
          <a:sx n="70" d="100"/>
          <a:sy n="70" d="100"/>
        </p:scale>
        <p:origin x="5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>
        <p:guide orient="horz" pos="2929"/>
        <p:guide pos="2209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pt-BR" sz="1400" b="1">
                <a:latin typeface="+mn-lt"/>
              </a:rPr>
              <a:t>Evolução do Saldo de</a:t>
            </a:r>
            <a:r>
              <a:rPr lang="pt-BR" sz="1400" b="1" baseline="0">
                <a:latin typeface="+mn-lt"/>
              </a:rPr>
              <a:t> Empregos - Cidade de São Paulo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Saldo</c:v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Plan3!$A$7:$A$19</c:f>
              <c:numCache>
                <c:formatCode>mmm\-yy</c:formatCode>
                <c:ptCount val="13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</c:numCache>
            </c:numRef>
          </c:cat>
          <c:val>
            <c:numRef>
              <c:f>Plan3!$B$7:$B$19</c:f>
              <c:numCache>
                <c:formatCode>#,##0</c:formatCode>
                <c:ptCount val="13"/>
                <c:pt idx="0">
                  <c:v>38418</c:v>
                </c:pt>
                <c:pt idx="1">
                  <c:v>40889</c:v>
                </c:pt>
                <c:pt idx="2">
                  <c:v>34332</c:v>
                </c:pt>
                <c:pt idx="3">
                  <c:v>34779</c:v>
                </c:pt>
                <c:pt idx="4">
                  <c:v>47671</c:v>
                </c:pt>
                <c:pt idx="5">
                  <c:v>-41946</c:v>
                </c:pt>
                <c:pt idx="6">
                  <c:v>15578</c:v>
                </c:pt>
                <c:pt idx="7">
                  <c:v>36216</c:v>
                </c:pt>
                <c:pt idx="8">
                  <c:v>4052</c:v>
                </c:pt>
                <c:pt idx="9">
                  <c:v>12989</c:v>
                </c:pt>
                <c:pt idx="10">
                  <c:v>24534</c:v>
                </c:pt>
                <c:pt idx="11">
                  <c:v>35598</c:v>
                </c:pt>
                <c:pt idx="12">
                  <c:v>16465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D3-4860-8364-B53ECF3DB3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085216"/>
        <c:axId val="161084824"/>
      </c:barChart>
      <c:lineChart>
        <c:grouping val="stacked"/>
        <c:varyColors val="0"/>
        <c:ser>
          <c:idx val="1"/>
          <c:order val="1"/>
          <c:tx>
            <c:v>Acumulado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D3-4860-8364-B53ECF3DB3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Plan3!$A$7:$A$19</c:f>
              <c:numCache>
                <c:formatCode>mmm\-yy</c:formatCode>
                <c:ptCount val="13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</c:numCache>
            </c:numRef>
          </c:cat>
          <c:val>
            <c:numRef>
              <c:f>Plan3!$C$7:$C$19</c:f>
              <c:numCache>
                <c:formatCode>#,##0</c:formatCode>
                <c:ptCount val="13"/>
                <c:pt idx="0">
                  <c:v>38418</c:v>
                </c:pt>
                <c:pt idx="1">
                  <c:v>79307</c:v>
                </c:pt>
                <c:pt idx="2">
                  <c:v>113639</c:v>
                </c:pt>
                <c:pt idx="3">
                  <c:v>148418</c:v>
                </c:pt>
                <c:pt idx="4">
                  <c:v>196089</c:v>
                </c:pt>
                <c:pt idx="5">
                  <c:v>154143</c:v>
                </c:pt>
                <c:pt idx="6">
                  <c:v>169721</c:v>
                </c:pt>
                <c:pt idx="7">
                  <c:v>205937</c:v>
                </c:pt>
                <c:pt idx="8">
                  <c:v>209989</c:v>
                </c:pt>
                <c:pt idx="9">
                  <c:v>222978</c:v>
                </c:pt>
                <c:pt idx="10">
                  <c:v>247512</c:v>
                </c:pt>
                <c:pt idx="11">
                  <c:v>283110</c:v>
                </c:pt>
                <c:pt idx="12">
                  <c:v>299575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D3-4860-8364-B53ECF3DB3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085216"/>
        <c:axId val="161084824"/>
      </c:lineChart>
      <c:dateAx>
        <c:axId val="161085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084824"/>
        <c:crosses val="autoZero"/>
        <c:auto val="1"/>
        <c:lblOffset val="100"/>
        <c:baseTimeUnit val="months"/>
      </c:dateAx>
      <c:valAx>
        <c:axId val="161084824"/>
        <c:scaling>
          <c:orientation val="minMax"/>
          <c:max val="400000"/>
          <c:min val="-400000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alpha val="10000"/>
                </a:sys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08521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3" y="3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6624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3" y="9426624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318841-DE41-43C2-BD8B-B80CDB8C51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3" y="3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6" y="4714917"/>
            <a:ext cx="5437168" cy="44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6624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3" y="9426624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EFFD5D-CF09-4E3C-B2B9-5B0594E03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5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44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49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9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09FA6-BAE6-4D81-91AC-5BA6AB1473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1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48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11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59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80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49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59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2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BB4-6217-48F4-8E9A-6951F86194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E0B1-155D-4CAA-9BD3-95726A04BF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E34-A0F5-45F4-9C2E-85A1D23A97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A061-4BF6-4A52-B4B2-7195F9429A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6E75-DBA7-4791-9B3C-E16ECCEDB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1B26-BD70-4EF7-BAC5-762B52CF07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3A40-5A4B-4BEC-8A85-42AF0393F1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A1E6-D151-4D36-AD80-D556B401BD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D289-7CB0-4D57-9616-37E34CB225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9B14-5E8D-437C-8AD8-46C2D87FB1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AC57-6C84-4307-9E5A-4FEE614E89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‹nº›</a:t>
            </a:fld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2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07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8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B9C6-DC56-464F-97E2-5180D1B378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32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5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83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7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4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4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DBEB-4649-437E-A363-EDF861DA37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925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095A2-F756-4ECE-8AAC-26E5DC12387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-3356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 prst="cross"/>
            <a:bevelB h="254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7734523" y="124964"/>
            <a:ext cx="1290745" cy="324000"/>
            <a:chOff x="7679107" y="158644"/>
            <a:chExt cx="1290745" cy="324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612" y="209493"/>
              <a:ext cx="1004240" cy="252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107" y="158644"/>
              <a:ext cx="277269" cy="324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591" r:id="rId5"/>
    <p:sldLayoutId id="2147484592" r:id="rId6"/>
    <p:sldLayoutId id="2147484617" r:id="rId7"/>
    <p:sldLayoutId id="2147484618" r:id="rId8"/>
    <p:sldLayoutId id="214748461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8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3BD15-0DFF-4919-95DB-269E70EE6C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10" r:id="rId12"/>
    <p:sldLayoutId id="2147484611" r:id="rId13"/>
    <p:sldLayoutId id="2147484612" r:id="rId14"/>
    <p:sldLayoutId id="2147484613" r:id="rId15"/>
    <p:sldLayoutId id="2147484614" r:id="rId16"/>
    <p:sldLayoutId id="2147484621" r:id="rId17"/>
    <p:sldLayoutId id="2147484622" r:id="rId18"/>
    <p:sldLayoutId id="2147484623" r:id="rId19"/>
    <p:sldLayoutId id="2147484627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5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" y="-22709"/>
            <a:ext cx="10321064" cy="6880709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163749" y="-180976"/>
            <a:ext cx="5621119" cy="7038976"/>
            <a:chOff x="-1728" y="-107"/>
            <a:chExt cx="4717" cy="443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28" y="-107"/>
              <a:ext cx="4717" cy="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-1625" y="-14"/>
              <a:ext cx="4294" cy="4341"/>
            </a:xfrm>
            <a:custGeom>
              <a:avLst/>
              <a:gdLst>
                <a:gd name="T0" fmla="*/ 0 w 4717"/>
                <a:gd name="T1" fmla="*/ 4341 h 4341"/>
                <a:gd name="T2" fmla="*/ 4717 w 4717"/>
                <a:gd name="T3" fmla="*/ 4341 h 4341"/>
                <a:gd name="T4" fmla="*/ 2726 w 4717"/>
                <a:gd name="T5" fmla="*/ 0 h 4341"/>
                <a:gd name="T6" fmla="*/ 0 w 4717"/>
                <a:gd name="T7" fmla="*/ 0 h 4341"/>
                <a:gd name="T8" fmla="*/ 0 w 4717"/>
                <a:gd name="T9" fmla="*/ 4341 h 4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341">
                  <a:moveTo>
                    <a:pt x="0" y="4341"/>
                  </a:moveTo>
                  <a:lnTo>
                    <a:pt x="4717" y="4341"/>
                  </a:lnTo>
                  <a:lnTo>
                    <a:pt x="2726" y="0"/>
                  </a:lnTo>
                  <a:lnTo>
                    <a:pt x="0" y="0"/>
                  </a:lnTo>
                  <a:lnTo>
                    <a:pt x="0" y="4341"/>
                  </a:lnTo>
                  <a:close/>
                </a:path>
              </a:pathLst>
            </a:custGeom>
            <a:solidFill>
              <a:srgbClr val="2A5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" y="1125166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70374" y="5830126"/>
            <a:ext cx="386957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sz="1500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0374" y="3160800"/>
            <a:ext cx="38695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GESTÃO FISCAL</a:t>
            </a:r>
          </a:p>
          <a:p>
            <a:endParaRPr lang="pt-BR" sz="2400" b="1" dirty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Acumulado no</a:t>
            </a:r>
          </a:p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2° QUADRIMESTRE DE 2022</a:t>
            </a:r>
          </a:p>
          <a:p>
            <a:endParaRPr lang="pt-BR" sz="2400" b="1" dirty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Helvetica" panose="020B0504020202030204" pitchFamily="34" charset="0"/>
              </a:rPr>
              <a:t>(Incluído Poder Legislativo)</a:t>
            </a:r>
          </a:p>
          <a:p>
            <a:r>
              <a:rPr lang="pt-BR" sz="1600" b="1" dirty="0">
                <a:solidFill>
                  <a:schemeClr val="bg1"/>
                </a:solidFill>
                <a:latin typeface="Helvetica" panose="020B0504020202030204" pitchFamily="34" charset="0"/>
              </a:rPr>
              <a:t>28/09/2022</a:t>
            </a:r>
          </a:p>
        </p:txBody>
      </p:sp>
    </p:spTree>
    <p:extLst>
      <p:ext uri="{BB962C8B-B14F-4D97-AF65-F5344CB8AC3E}">
        <p14:creationId xmlns:p14="http://schemas.microsoft.com/office/powerpoint/2010/main" val="61122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9712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DESPESAS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89613" y="1775430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8162" y="4371490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/>
              <a:t>Inclui despesas </a:t>
            </a:r>
            <a:r>
              <a:rPr lang="pt-BR" sz="1000" i="1" dirty="0" err="1"/>
              <a:t>intra-orçamentárias</a:t>
            </a:r>
            <a:endParaRPr lang="pt-BR" sz="10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99AF98B-B4E9-9FBB-8794-EAD2D1C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15654"/>
            <a:ext cx="80772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589613" y="1240855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10" name="Fluxograma: Processo alternativo 9"/>
          <p:cNvSpPr/>
          <p:nvPr/>
        </p:nvSpPr>
        <p:spPr>
          <a:xfrm>
            <a:off x="35496" y="-118278"/>
            <a:ext cx="8208911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DESPESAS CORRENTES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8162" y="5919083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i="1" dirty="0"/>
              <a:t>Inclui despesas </a:t>
            </a:r>
            <a:r>
              <a:rPr lang="pt-BR" sz="1000" i="1" dirty="0" err="1"/>
              <a:t>intra-orçamentárias</a:t>
            </a:r>
            <a:endParaRPr lang="pt-BR" sz="10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9E11BFD-571F-6EF0-75FF-46C507EB4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94342"/>
            <a:ext cx="8077200" cy="4438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35496" y="6597352"/>
            <a:ext cx="371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t-BR" sz="9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endParaRPr lang="pt-BR" sz="9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45510" y="1318653"/>
            <a:ext cx="16650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latin typeface="+mj-lt"/>
              </a:rPr>
              <a:t>R$ Milhões Correntes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33400" y="4503131"/>
            <a:ext cx="8568952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000" dirty="0"/>
              <a:t>(1) Inclui despesas com precatórios.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DESPESAS DE CAPITAL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4EE24F7-D566-A27C-B594-74AE905E25C3}"/>
              </a:ext>
            </a:extLst>
          </p:cNvPr>
          <p:cNvSpPr txBox="1"/>
          <p:nvPr/>
        </p:nvSpPr>
        <p:spPr>
          <a:xfrm>
            <a:off x="533401" y="4927683"/>
            <a:ext cx="8077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/>
              <a:t>(2) O contrato de refinanciamento por conta de sentença judicial terminou em 31/01, e o pagamento da dívida a partir de fevereiro foi efetuado com recurso </a:t>
            </a:r>
            <a:r>
              <a:rPr lang="pt-BR" sz="1000" dirty="0" err="1"/>
              <a:t>extra-orçamentário</a:t>
            </a:r>
            <a:r>
              <a:rPr lang="pt-BR" sz="1000" dirty="0"/>
              <a:t> via depósitos judiciais até julho, não sendo realizado em agosto devido à baixa da dívida em troca do Campo de </a:t>
            </a:r>
            <a:r>
              <a:rPr lang="pt-BR" sz="1000" dirty="0" err="1"/>
              <a:t>Marte,em</a:t>
            </a:r>
            <a:r>
              <a:rPr lang="pt-BR" sz="1000" dirty="0"/>
              <a:t> 17/08/2022. A dívida com a COHAB - Lei 8727/93 foi quitada (em 10/08/2022) com a liberação dos títulos do FCVS. </a:t>
            </a:r>
          </a:p>
          <a:p>
            <a:pPr lvl="0" algn="just"/>
            <a:endParaRPr lang="pt-BR" sz="1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220B669-9265-59C5-19F5-FBFDF93E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69431"/>
            <a:ext cx="8077200" cy="2933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CB5CF4F-FAA8-2117-D3A4-CEC6EE79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00" y="881024"/>
            <a:ext cx="7837511" cy="58356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-18456"/>
            <a:ext cx="9133112" cy="429658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Restos a Pagar (Processados + Não Processados)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380C24B5-61CC-5CF0-E772-1D0F94B47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1340768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176397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594" y="3682839"/>
            <a:ext cx="8609893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7325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RESULTADOS, DÍVIDA E LIMITES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046214" y="1349216"/>
            <a:ext cx="1844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 Consolidado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80987" y="5497863"/>
            <a:ext cx="82153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inclui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Arrecadadas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Exercícios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Anteriores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(RAEA).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Both"/>
              <a:defRPr/>
            </a:pPr>
            <a:endParaRPr lang="pt-B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D6629C0-FDC8-9661-6F7F-D3CBF73F9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1595437"/>
            <a:ext cx="8582025" cy="3667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31210" y="1045464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Primário e Nominal  - Agosto 2022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053F155-8BD6-BD6E-DBBA-7EAC5F2B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1291685"/>
            <a:ext cx="64484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83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Limites Sobre a RCL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300F036-A798-BBB5-8F7E-652DB91B15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1352" y="1268760"/>
            <a:ext cx="7777072" cy="47841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Dívida Consolidada Líquida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35031" y="576739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BFF6240-AFC4-BECE-9A1F-07F12D9C2B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5788" y="620985"/>
            <a:ext cx="79724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79512" y="836712"/>
            <a:ext cx="8856984" cy="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Dívida Consolidada Líquida em Relação à Receita Corrente Líquida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3991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91000">
                <a:srgbClr val="A5D5D7"/>
              </a:gs>
              <a:gs pos="15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 e trajetória da Dívida consolidada líquida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7864E83-AD9C-50BF-483D-2BE030B044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9296" y="1700030"/>
            <a:ext cx="8840508" cy="43212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1628800"/>
            <a:ext cx="9133112" cy="91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 algn="ctr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Complementar nº 101 de Maio/2000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2924944"/>
            <a:ext cx="9144000" cy="14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DEMONSTRAÇÃO E AVALIAÇÃO DO CUMPRIMENTO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DAS METAS FISCAIS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pt-BR" sz="1800" dirty="0"/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dirty="0"/>
              <a:t>§ 4º DO ARTIGO 9º DA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303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" y="-22709"/>
            <a:ext cx="10321064" cy="6880709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163749" y="-180976"/>
            <a:ext cx="5621119" cy="7038976"/>
            <a:chOff x="-1728" y="-107"/>
            <a:chExt cx="4717" cy="443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28" y="-107"/>
              <a:ext cx="4717" cy="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-1625" y="-14"/>
              <a:ext cx="4294" cy="4341"/>
            </a:xfrm>
            <a:custGeom>
              <a:avLst/>
              <a:gdLst>
                <a:gd name="T0" fmla="*/ 0 w 4717"/>
                <a:gd name="T1" fmla="*/ 4341 h 4341"/>
                <a:gd name="T2" fmla="*/ 4717 w 4717"/>
                <a:gd name="T3" fmla="*/ 4341 h 4341"/>
                <a:gd name="T4" fmla="*/ 2726 w 4717"/>
                <a:gd name="T5" fmla="*/ 0 h 4341"/>
                <a:gd name="T6" fmla="*/ 0 w 4717"/>
                <a:gd name="T7" fmla="*/ 0 h 4341"/>
                <a:gd name="T8" fmla="*/ 0 w 4717"/>
                <a:gd name="T9" fmla="*/ 4341 h 4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341">
                  <a:moveTo>
                    <a:pt x="0" y="4341"/>
                  </a:moveTo>
                  <a:lnTo>
                    <a:pt x="4717" y="4341"/>
                  </a:lnTo>
                  <a:lnTo>
                    <a:pt x="2726" y="0"/>
                  </a:lnTo>
                  <a:lnTo>
                    <a:pt x="0" y="0"/>
                  </a:lnTo>
                  <a:lnTo>
                    <a:pt x="0" y="4341"/>
                  </a:lnTo>
                  <a:close/>
                </a:path>
              </a:pathLst>
            </a:custGeom>
            <a:solidFill>
              <a:srgbClr val="2A5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" y="1125789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70374" y="5335433"/>
            <a:ext cx="3869578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chemeClr val="bg1"/>
                </a:solidFill>
                <a:latin typeface="Helvetica" panose="020B0504020202030204" pitchFamily="34" charset="0"/>
              </a:rPr>
              <a:t>Elaboração: ASECO – Assessoria Econômica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500" dirty="0">
                <a:solidFill>
                  <a:schemeClr val="bg1"/>
                </a:solidFill>
                <a:latin typeface="Helvetica" panose="020B0504020202030204" pitchFamily="34" charset="0"/>
              </a:rPr>
              <a:t>aseco@sf.prefeitura.sp.gov.br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sz="1500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0374" y="3160800"/>
            <a:ext cx="38695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Secretaria Municipal da Fazenda</a:t>
            </a:r>
          </a:p>
          <a:p>
            <a:endParaRPr lang="pt-BR" sz="2400" b="1" dirty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Helvetica" panose="020B0504020202030204" pitchFamily="34" charset="0"/>
              </a:rPr>
              <a:t>Guilherme Bueno de Camargo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347864" y="623200"/>
            <a:ext cx="5687614" cy="50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  <a:latin typeface="Helvetica" panose="020B0500000000000000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08373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628800"/>
            <a:ext cx="3456384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7325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RESULTADOS, DÍVIDA E LIMITES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 CONSOLIDADA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0" y="4873626"/>
            <a:ext cx="8119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000" dirty="0" err="1"/>
              <a:t>Inclui</a:t>
            </a:r>
            <a:r>
              <a:rPr lang="en-US" sz="1000" dirty="0"/>
              <a:t> PPI, </a:t>
            </a:r>
            <a:r>
              <a:rPr lang="en-US" sz="1000" dirty="0" err="1"/>
              <a:t>transferências</a:t>
            </a:r>
            <a:r>
              <a:rPr lang="en-US" sz="1000" dirty="0"/>
              <a:t> </a:t>
            </a:r>
            <a:r>
              <a:rPr lang="en-US" sz="1000" dirty="0" err="1"/>
              <a:t>relacionadas</a:t>
            </a:r>
            <a:r>
              <a:rPr lang="en-US" sz="1000" dirty="0"/>
              <a:t> à COVID-19, </a:t>
            </a:r>
            <a:r>
              <a:rPr lang="en-US" sz="1000" dirty="0" err="1"/>
              <a:t>outorga</a:t>
            </a:r>
            <a:r>
              <a:rPr lang="en-US" sz="1000" dirty="0"/>
              <a:t> de </a:t>
            </a:r>
            <a:r>
              <a:rPr lang="en-US" sz="1000" dirty="0" err="1"/>
              <a:t>concessões</a:t>
            </a:r>
            <a:r>
              <a:rPr lang="en-US" sz="1000" dirty="0"/>
              <a:t> e </a:t>
            </a:r>
            <a:r>
              <a:rPr lang="en-US" sz="1000" dirty="0" err="1"/>
              <a:t>cessão</a:t>
            </a:r>
            <a:r>
              <a:rPr lang="en-US" sz="1000" dirty="0"/>
              <a:t> da Folha de </a:t>
            </a:r>
            <a:r>
              <a:rPr lang="en-US" sz="1000" dirty="0" err="1"/>
              <a:t>Pagamentos</a:t>
            </a:r>
            <a:r>
              <a:rPr lang="en-US" sz="1000" dirty="0"/>
              <a:t> (2020).</a:t>
            </a:r>
            <a:endParaRPr lang="pt-BR" sz="10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69274" y="1348741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xmlns="" id="{787FF727-F046-431F-97EC-7290B7A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31B617E-D0D4-B459-F27E-302B8432BF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8502" y="1602657"/>
            <a:ext cx="7672891" cy="32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RECEITAS CORRENTES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99126" y="1043389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09260" y="4980093"/>
            <a:ext cx="7725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t">
              <a:buAutoNum type="arabicParenBoth"/>
            </a:pPr>
            <a:r>
              <a:rPr lang="pt-BR" sz="1000" dirty="0"/>
              <a:t>Em 2022, as Receitas de Contribuições Previdenciárias estão também alocadas no FUNFIN e no FUNPREV, para além do IPREM.</a:t>
            </a:r>
          </a:p>
          <a:p>
            <a:pPr marL="228600" indent="-228600" fontAlgn="t">
              <a:buAutoNum type="arabicParenBoth"/>
            </a:pPr>
            <a:r>
              <a:rPr lang="pt-BR" sz="1000" dirty="0"/>
              <a:t>Receita Patrimonial inclui aplicação financeira, crédito de quilômetro e concessões.</a:t>
            </a:r>
          </a:p>
          <a:p>
            <a:pPr marL="228600" indent="-228600" fontAlgn="t">
              <a:buAutoNum type="arabicParenBoth"/>
            </a:pPr>
            <a:r>
              <a:rPr lang="pt-BR" sz="1000" dirty="0"/>
              <a:t>Receita de Transferências inclui Cota-Parte do ICMS e IPVA, FPM, FUNDEB, transferências para a Saúde, Educação e Assistência Social.</a:t>
            </a:r>
          </a:p>
          <a:p>
            <a:endParaRPr lang="pt-BR" sz="1000" i="1" dirty="0"/>
          </a:p>
          <a:p>
            <a:r>
              <a:rPr lang="pt-BR" sz="1000" i="1" dirty="0"/>
              <a:t>Valores líquidos de deduções. Exclui receitas </a:t>
            </a:r>
            <a:r>
              <a:rPr lang="pt-BR" sz="1000" i="1" dirty="0" err="1"/>
              <a:t>intra-orçamentárias</a:t>
            </a:r>
            <a:r>
              <a:rPr lang="pt-BR" sz="1000" i="1" dirty="0"/>
              <a:t>.</a:t>
            </a:r>
            <a:endParaRPr lang="pt-BR" sz="1000" dirty="0"/>
          </a:p>
          <a:p>
            <a:endParaRPr lang="pt-BR" sz="900" i="1" dirty="0"/>
          </a:p>
          <a:p>
            <a:pPr fontAlgn="t"/>
            <a:endParaRPr lang="pt-BR" sz="900" i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1409DFC-DECA-5B52-4C9D-1BBE8FE3BB0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7747" y="1288751"/>
            <a:ext cx="7808504" cy="36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22000">
                <a:srgbClr val="337275"/>
              </a:gs>
              <a:gs pos="94000">
                <a:srgbClr val="A5D5D7"/>
              </a:gs>
              <a:gs pos="8000">
                <a:srgbClr val="A7D7D9"/>
              </a:gs>
              <a:gs pos="77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PRINCIPAIS RECEITAS TRIBUTÁRIAS E DE ORIGEM TRIBUTÁRIA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0927" y="5523201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800" i="1" dirty="0"/>
              <a:t> </a:t>
            </a:r>
            <a:r>
              <a:rPr lang="pt-BR" sz="1000" i="1" dirty="0"/>
              <a:t>IPTU, ISS, ITBI — somente o principal (exclui Parcelamentos e Dívida Ativa).</a:t>
            </a:r>
          </a:p>
          <a:p>
            <a:pPr fontAlgn="t"/>
            <a:r>
              <a:rPr lang="pt-BR" sz="1000" i="1" dirty="0"/>
              <a:t> FPM, ICMS e IPVA brutos, sem as deduções do FUNDEB.</a:t>
            </a:r>
          </a:p>
          <a:p>
            <a:pPr fontAlgn="t"/>
            <a:endParaRPr lang="pt-BR" sz="800" i="1" dirty="0"/>
          </a:p>
          <a:p>
            <a:pPr fontAlgn="t"/>
            <a:endParaRPr lang="pt-BR" sz="800" i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01326" y="1424485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E50B7D5-D9E2-C3C2-B5B8-FC2C24F6F00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9190" y="1678401"/>
            <a:ext cx="7825619" cy="3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SALDO DE EMPREGOS – CIDADE DE SÃO PAULO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52488" y="6005512"/>
            <a:ext cx="3284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Novo CAGED – SEPRT/ME. Série com ajustes.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857250" y="857250"/>
          <a:ext cx="74295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710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 DE CAPITAL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2087" y="4394986"/>
            <a:ext cx="8152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000" dirty="0"/>
              <a:t>(1) Outras Receitas de Capital incluem Depósitos Judiciais, Outorga Onerosa e Operações Urbanas, entre outras.</a:t>
            </a:r>
          </a:p>
          <a:p>
            <a:pPr lvl="0" algn="just"/>
            <a:endParaRPr lang="pt-BR" sz="1000" i="1" dirty="0"/>
          </a:p>
          <a:p>
            <a:pPr lvl="0" algn="just"/>
            <a:r>
              <a:rPr lang="pt-BR" sz="1000" i="1" dirty="0"/>
              <a:t>Exclui receitas </a:t>
            </a:r>
            <a:r>
              <a:rPr lang="pt-BR" sz="1000" i="1" dirty="0" err="1"/>
              <a:t>intra-orçamentárias</a:t>
            </a:r>
            <a:endParaRPr lang="pt-BR" sz="1000" dirty="0"/>
          </a:p>
          <a:p>
            <a:endParaRPr lang="pt-BR" sz="1000" i="1" dirty="0"/>
          </a:p>
          <a:p>
            <a:endParaRPr lang="pt-BR" sz="1000" i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25688" y="1440791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8894C29-B784-AABD-E8D5-919708CE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36" y="1745563"/>
            <a:ext cx="7971232" cy="26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43481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RESULTADO, DÍVIDA E LIMITES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4595" y="2633284"/>
            <a:ext cx="3353309" cy="867724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5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>
          <a:outerShdw blurRad="190500" dist="3810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>
        <a:scene3d>
          <a:camera prst="orthographicFront"/>
          <a:lightRig rig="soft" dir="t">
            <a:rot lat="0" lon="0" rev="10800000"/>
          </a:lightRig>
        </a:scene3d>
        <a:sp3d extrusionH="57150">
          <a:bevelT w="27940" h="12700" prst="coolSlant"/>
          <a:contourClr>
            <a:srgbClr val="DDDDDD"/>
          </a:contourClr>
        </a:sp3d>
      </a:bodyPr>
      <a:lstStyle>
        <a:defPPr marL="590550" indent="-590550" algn="ctr">
          <a:lnSpc>
            <a:spcPct val="80000"/>
          </a:lnSpc>
          <a:defRPr sz="5400" b="1" spc="150" dirty="0" smtClean="0">
            <a:ln w="11430"/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+mj-lt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54666</TotalTime>
  <Words>494</Words>
  <Application>Microsoft Office PowerPoint</Application>
  <PresentationFormat>Apresentação na tela (4:3)</PresentationFormat>
  <Paragraphs>109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Wingdings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d698956</dc:creator>
  <cp:lastModifiedBy>Márcia Yoshimi Taniguchi Hosi</cp:lastModifiedBy>
  <cp:revision>4149</cp:revision>
  <cp:lastPrinted>2021-09-27T20:34:17Z</cp:lastPrinted>
  <dcterms:created xsi:type="dcterms:W3CDTF">2006-04-18T15:45:36Z</dcterms:created>
  <dcterms:modified xsi:type="dcterms:W3CDTF">2022-09-28T14:07:25Z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