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notesMasterIdLst>
    <p:notesMasterId r:id="rId56"/>
  </p:notesMasterIdLst>
  <p:sldIdLst>
    <p:sldId id="282" r:id="rId2"/>
    <p:sldId id="352" r:id="rId3"/>
    <p:sldId id="353" r:id="rId4"/>
    <p:sldId id="354" r:id="rId5"/>
    <p:sldId id="355" r:id="rId6"/>
    <p:sldId id="356" r:id="rId7"/>
    <p:sldId id="357" r:id="rId8"/>
    <p:sldId id="358" r:id="rId9"/>
    <p:sldId id="359" r:id="rId10"/>
    <p:sldId id="360" r:id="rId11"/>
    <p:sldId id="294" r:id="rId12"/>
    <p:sldId id="295" r:id="rId13"/>
    <p:sldId id="331" r:id="rId14"/>
    <p:sldId id="296" r:id="rId15"/>
    <p:sldId id="361" r:id="rId16"/>
    <p:sldId id="280" r:id="rId17"/>
    <p:sldId id="341" r:id="rId18"/>
    <p:sldId id="346" r:id="rId19"/>
    <p:sldId id="347" r:id="rId20"/>
    <p:sldId id="348" r:id="rId21"/>
    <p:sldId id="349" r:id="rId22"/>
    <p:sldId id="350" r:id="rId23"/>
    <p:sldId id="351" r:id="rId24"/>
    <p:sldId id="306" r:id="rId25"/>
    <p:sldId id="307" r:id="rId26"/>
    <p:sldId id="308" r:id="rId27"/>
    <p:sldId id="309" r:id="rId28"/>
    <p:sldId id="310" r:id="rId29"/>
    <p:sldId id="311" r:id="rId30"/>
    <p:sldId id="313" r:id="rId31"/>
    <p:sldId id="314" r:id="rId32"/>
    <p:sldId id="332" r:id="rId33"/>
    <p:sldId id="315" r:id="rId34"/>
    <p:sldId id="316" r:id="rId35"/>
    <p:sldId id="334" r:id="rId36"/>
    <p:sldId id="336" r:id="rId37"/>
    <p:sldId id="338" r:id="rId38"/>
    <p:sldId id="380"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269" r:id="rId5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0" autoAdjust="0"/>
    <p:restoredTop sz="94676" autoAdjust="0"/>
  </p:normalViewPr>
  <p:slideViewPr>
    <p:cSldViewPr>
      <p:cViewPr>
        <p:scale>
          <a:sx n="100" d="100"/>
          <a:sy n="100" d="100"/>
        </p:scale>
        <p:origin x="-64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2.8503243229384766E-2"/>
          <c:y val="4.3978037048706793E-2"/>
          <c:w val="0.9714967567706152"/>
          <c:h val="0.76234835473654117"/>
        </c:manualLayout>
      </c:layout>
      <c:barChart>
        <c:barDir val="col"/>
        <c:grouping val="clustered"/>
        <c:varyColors val="0"/>
        <c:ser>
          <c:idx val="0"/>
          <c:order val="0"/>
          <c:tx>
            <c:strRef>
              <c:f>Plan1!$B$1</c:f>
              <c:strCache>
                <c:ptCount val="1"/>
                <c:pt idx="0">
                  <c:v>Série 1</c:v>
                </c:pt>
              </c:strCache>
            </c:strRef>
          </c:tx>
          <c:invertIfNegative val="0"/>
          <c:cat>
            <c:numRef>
              <c:f>Plan1!$A$2:$A$13</c:f>
              <c:numCache>
                <c:formatCode>mmm\-yy</c:formatCode>
                <c:ptCount val="12"/>
                <c:pt idx="0">
                  <c:v>40695</c:v>
                </c:pt>
                <c:pt idx="1">
                  <c:v>40725</c:v>
                </c:pt>
                <c:pt idx="2">
                  <c:v>40756</c:v>
                </c:pt>
                <c:pt idx="3">
                  <c:v>40787</c:v>
                </c:pt>
                <c:pt idx="4">
                  <c:v>40817</c:v>
                </c:pt>
                <c:pt idx="5">
                  <c:v>40848</c:v>
                </c:pt>
                <c:pt idx="6">
                  <c:v>40878</c:v>
                </c:pt>
                <c:pt idx="7">
                  <c:v>40909</c:v>
                </c:pt>
                <c:pt idx="8">
                  <c:v>40940</c:v>
                </c:pt>
                <c:pt idx="9">
                  <c:v>40969</c:v>
                </c:pt>
                <c:pt idx="10">
                  <c:v>41000</c:v>
                </c:pt>
                <c:pt idx="11">
                  <c:v>41030</c:v>
                </c:pt>
              </c:numCache>
            </c:numRef>
          </c:cat>
          <c:val>
            <c:numRef>
              <c:f>Plan1!$B$2:$B$13</c:f>
              <c:numCache>
                <c:formatCode>#,##0</c:formatCode>
                <c:ptCount val="12"/>
                <c:pt idx="0">
                  <c:v>2850</c:v>
                </c:pt>
                <c:pt idx="1">
                  <c:v>9196</c:v>
                </c:pt>
                <c:pt idx="2">
                  <c:v>18169</c:v>
                </c:pt>
                <c:pt idx="3">
                  <c:v>37545</c:v>
                </c:pt>
                <c:pt idx="4">
                  <c:v>62829</c:v>
                </c:pt>
                <c:pt idx="5">
                  <c:v>84724</c:v>
                </c:pt>
                <c:pt idx="6">
                  <c:v>108197</c:v>
                </c:pt>
                <c:pt idx="7">
                  <c:v>139998</c:v>
                </c:pt>
                <c:pt idx="8">
                  <c:v>172432</c:v>
                </c:pt>
                <c:pt idx="9">
                  <c:v>201487</c:v>
                </c:pt>
                <c:pt idx="10">
                  <c:v>241386</c:v>
                </c:pt>
                <c:pt idx="11">
                  <c:v>278135</c:v>
                </c:pt>
              </c:numCache>
            </c:numRef>
          </c:val>
        </c:ser>
        <c:dLbls>
          <c:showLegendKey val="0"/>
          <c:showVal val="1"/>
          <c:showCatName val="0"/>
          <c:showSerName val="0"/>
          <c:showPercent val="0"/>
          <c:showBubbleSize val="0"/>
        </c:dLbls>
        <c:gapWidth val="150"/>
        <c:overlap val="-25"/>
        <c:axId val="75610368"/>
        <c:axId val="76865536"/>
      </c:barChart>
      <c:dateAx>
        <c:axId val="75610368"/>
        <c:scaling>
          <c:orientation val="minMax"/>
        </c:scaling>
        <c:delete val="0"/>
        <c:axPos val="b"/>
        <c:numFmt formatCode="mmm\-yy" sourceLinked="1"/>
        <c:majorTickMark val="none"/>
        <c:minorTickMark val="none"/>
        <c:tickLblPos val="nextTo"/>
        <c:crossAx val="76865536"/>
        <c:crosses val="autoZero"/>
        <c:auto val="1"/>
        <c:lblOffset val="100"/>
        <c:baseTimeUnit val="months"/>
      </c:dateAx>
      <c:valAx>
        <c:axId val="76865536"/>
        <c:scaling>
          <c:orientation val="minMax"/>
        </c:scaling>
        <c:delete val="1"/>
        <c:axPos val="l"/>
        <c:numFmt formatCode="#,##0" sourceLinked="1"/>
        <c:majorTickMark val="none"/>
        <c:minorTickMark val="none"/>
        <c:tickLblPos val="nextTo"/>
        <c:crossAx val="75610368"/>
        <c:crosses val="autoZero"/>
        <c:crossBetween val="between"/>
      </c:valAx>
    </c:plotArea>
    <c:plotVisOnly val="1"/>
    <c:dispBlanksAs val="gap"/>
    <c:showDLblsOverMax val="0"/>
  </c:chart>
  <c:txPr>
    <a:bodyPr/>
    <a:lstStyle/>
    <a:p>
      <a:pPr>
        <a:defRPr sz="1800"/>
      </a:pPr>
      <a:endParaRPr lang="pt-B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065673-81F4-4D9D-9DCF-ACE7941CC136}" type="datetimeFigureOut">
              <a:rPr lang="pt-BR" smtClean="0"/>
              <a:pPr/>
              <a:t>13/11/2012</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B9A45D-0759-43F9-886E-9C808512D04B}" type="slidenum">
              <a:rPr lang="pt-BR" smtClean="0"/>
              <a:pPr/>
              <a:t>‹nº›</a:t>
            </a:fld>
            <a:endParaRPr lang="pt-BR"/>
          </a:p>
        </p:txBody>
      </p:sp>
    </p:spTree>
    <p:extLst>
      <p:ext uri="{BB962C8B-B14F-4D97-AF65-F5344CB8AC3E}">
        <p14:creationId xmlns:p14="http://schemas.microsoft.com/office/powerpoint/2010/main" val="1810328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CB9A45D-0759-43F9-886E-9C808512D04B}" type="slidenum">
              <a:rPr lang="pt-BR" smtClean="0"/>
              <a:pPr/>
              <a:t>33</a:t>
            </a:fld>
            <a:endParaRPr lang="pt-BR"/>
          </a:p>
        </p:txBody>
      </p:sp>
    </p:spTree>
    <p:extLst>
      <p:ext uri="{BB962C8B-B14F-4D97-AF65-F5344CB8AC3E}">
        <p14:creationId xmlns:p14="http://schemas.microsoft.com/office/powerpoint/2010/main" val="111865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CB9A45D-0759-43F9-886E-9C808512D04B}" type="slidenum">
              <a:rPr lang="pt-BR" smtClean="0"/>
              <a:pPr/>
              <a:t>44</a:t>
            </a:fld>
            <a:endParaRPr lang="pt-BR"/>
          </a:p>
        </p:txBody>
      </p:sp>
    </p:spTree>
    <p:extLst>
      <p:ext uri="{BB962C8B-B14F-4D97-AF65-F5344CB8AC3E}">
        <p14:creationId xmlns:p14="http://schemas.microsoft.com/office/powerpoint/2010/main" val="275594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1940337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2838775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2897196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41603714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299303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2104252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2804520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802112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3095350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1278358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1C07AD5-2EA6-4DD3-A64A-6AF28CDF5525}" type="datetimeFigureOut">
              <a:rPr lang="pt-BR" smtClean="0"/>
              <a:pPr/>
              <a:t>13/11/2012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52A2319-BD1D-4758-B20A-C99C90F7A5BB}" type="slidenum">
              <a:rPr lang="pt-BR" smtClean="0"/>
              <a:pPr/>
              <a:t>‹nº›</a:t>
            </a:fld>
            <a:endParaRPr lang="pt-BR"/>
          </a:p>
        </p:txBody>
      </p:sp>
    </p:spTree>
    <p:extLst>
      <p:ext uri="{BB962C8B-B14F-4D97-AF65-F5344CB8AC3E}">
        <p14:creationId xmlns:p14="http://schemas.microsoft.com/office/powerpoint/2010/main" val="1076524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07AD5-2EA6-4DD3-A64A-6AF28CDF5525}" type="datetimeFigureOut">
              <a:rPr lang="pt-BR" smtClean="0"/>
              <a:pPr/>
              <a:t>13/11/2012</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A2319-BD1D-4758-B20A-C99C90F7A5BB}" type="slidenum">
              <a:rPr lang="pt-BR" smtClean="0"/>
              <a:pPr/>
              <a:t>‹nº›</a:t>
            </a:fld>
            <a:endParaRPr lang="pt-BR"/>
          </a:p>
        </p:txBody>
      </p:sp>
    </p:spTree>
    <p:extLst>
      <p:ext uri="{BB962C8B-B14F-4D97-AF65-F5344CB8AC3E}">
        <p14:creationId xmlns:p14="http://schemas.microsoft.com/office/powerpoint/2010/main" val="265956141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www.info4.com.br/gomateria.asp?cod=98963&amp;nome=2631&amp;cliente=2631" TargetMode="Externa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4.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info4.com.br/gomateria.asp?cod=89940&amp;nome=2631&amp;cliente=2631" TargetMode="External"/><Relationship Id="rId3" Type="http://schemas.openxmlformats.org/officeDocument/2006/relationships/image" Target="../media/image4.jpe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hyperlink" Target="http://info4.com.br/gomateria.asp?cod=93293&amp;nome=2631&amp;cliente=2631" TargetMode="External"/><Relationship Id="rId9" Type="http://schemas.openxmlformats.org/officeDocument/2006/relationships/hyperlink" Target="http://www.info4.com.br/gomateria.asp?cod=90049&amp;nome=2631&amp;cliente=263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info4.com.br/gomateria.asp?cod=89244&amp;nome=2631&amp;cliente=2631" TargetMode="External"/><Relationship Id="rId5" Type="http://schemas.openxmlformats.org/officeDocument/2006/relationships/image" Target="../media/image9.jpe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42.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info4.com.br/gomateria.asp?cod=92095&amp;nome=2631&amp;cliente=2631" TargetMode="Externa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82.png"/><Relationship Id="rId2" Type="http://schemas.microsoft.com/office/2007/relationships/media" Target="../media/media1.wmv"/><Relationship Id="rId1" Type="http://schemas.openxmlformats.org/officeDocument/2006/relationships/video" Target="file:///C:\Documents%20and%20Settings\v295406\Desktop\DCE\2012\Presta&#231;&#227;o%20de%20Contas%20Maio%202012\Apresenta&#231;&#227;o\ciclista_bbm_WMV%20V8.wmv" TargetMode="External"/><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jpg"/><Relationship Id="rId1" Type="http://schemas.openxmlformats.org/officeDocument/2006/relationships/slideLayout" Target="../slideLayouts/slideLayout1.xml"/><Relationship Id="rId5" Type="http://schemas.openxmlformats.org/officeDocument/2006/relationships/image" Target="../media/image98.jpg"/><Relationship Id="rId4" Type="http://schemas.openxmlformats.org/officeDocument/2006/relationships/image" Target="../media/image97.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g"/><Relationship Id="rId2" Type="http://schemas.openxmlformats.org/officeDocument/2006/relationships/hyperlink" Target="http://www.info4.com.br/gomateria.asp?cod=92714&amp;nome=2631&amp;cliente=2631" TargetMode="Externa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7.jpg"/><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6.jpeg"/><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slideLayout" Target="../slideLayouts/slideLayout1.xml"/><Relationship Id="rId7" Type="http://schemas.openxmlformats.org/officeDocument/2006/relationships/image" Target="../media/image1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file:///D:\Presta&#231;&#227;o%20de%20Contas%20Maio%202012\banner%20expansivel.swf" TargetMode="External"/><Relationship Id="rId5" Type="http://schemas.openxmlformats.org/officeDocument/2006/relationships/image" Target="../media/image109.png"/><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1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info4.com.br/gomateria.asp?cod=94623&amp;nome=2631&amp;cliente=2631" TargetMode="Externa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hyperlink" Target="http://g1.globo.com/sao-paulo/noticia/2012/05/camara-de-sp-aprova-cessao-de-area-na-cracolandia-para-o-instituto-lula.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www.info4.com.br/gomateria.asp?cod=96042&amp;nome=2631&amp;cliente=263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hyperlink" Target="http://www.info4.com.br/gomateria.asp?cod=97974&amp;nome=2631&amp;cliente=263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6000" r="-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39552" y="2924944"/>
            <a:ext cx="7848872" cy="2736304"/>
          </a:xfrm>
        </p:spPr>
        <p:txBody>
          <a:bodyPr>
            <a:normAutofit fontScale="90000"/>
          </a:bodyPr>
          <a:lstStyle/>
          <a:p>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PRESTAÇÃO DE CONTAS </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Maio/2012</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pt-B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pt-BR"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pt-B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ASSESSORIA </a:t>
            </a:r>
            <a:r>
              <a:rPr lang="pt-B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IMPRENSA INSTITUCIONAL/PRESIDÊNCIA CMSP</a:t>
            </a:r>
            <a:r>
              <a:rPr lang="pt-B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pt-B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pt-BR"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1398736" y="4462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3686994"/>
            <a:ext cx="3240360" cy="1182166"/>
          </a:xfrm>
          <a:prstGeom prst="rect">
            <a:avLst/>
          </a:prstGeom>
        </p:spPr>
      </p:pic>
    </p:spTree>
    <p:extLst>
      <p:ext uri="{BB962C8B-B14F-4D97-AF65-F5344CB8AC3E}">
        <p14:creationId xmlns:p14="http://schemas.microsoft.com/office/powerpoint/2010/main" val="2762645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852" y="3969988"/>
            <a:ext cx="4867446" cy="2376936"/>
          </a:xfrm>
          <a:prstGeom prst="rect">
            <a:avLst/>
          </a:prstGeom>
          <a:ln>
            <a:solidFill>
              <a:schemeClr val="tx1">
                <a:lumMod val="50000"/>
                <a:lumOff val="50000"/>
              </a:schemeClr>
            </a:solidFill>
          </a:ln>
        </p:spPr>
      </p:pic>
      <p:sp>
        <p:nvSpPr>
          <p:cNvPr id="4" name="Retângulo 3"/>
          <p:cNvSpPr/>
          <p:nvPr/>
        </p:nvSpPr>
        <p:spPr>
          <a:xfrm>
            <a:off x="4572000" y="1448417"/>
            <a:ext cx="4519298" cy="1384995"/>
          </a:xfrm>
          <a:prstGeom prst="rect">
            <a:avLst/>
          </a:prstGeom>
        </p:spPr>
        <p:txBody>
          <a:bodyPr wrap="square">
            <a:spAutoFit/>
          </a:bodyPr>
          <a:lstStyle/>
          <a:p>
            <a:r>
              <a:rPr lang="pt-BR" sz="1400" dirty="0"/>
              <a:t> </a:t>
            </a:r>
          </a:p>
          <a:p>
            <a:r>
              <a:rPr lang="pt-BR" sz="1400" b="1" dirty="0">
                <a:solidFill>
                  <a:srgbClr val="FF0000"/>
                </a:solidFill>
              </a:rPr>
              <a:t>26 de maio</a:t>
            </a:r>
            <a:endParaRPr lang="pt-BR" sz="1400" dirty="0">
              <a:solidFill>
                <a:srgbClr val="FF0000"/>
              </a:solidFill>
            </a:endParaRPr>
          </a:p>
          <a:p>
            <a:r>
              <a:rPr lang="pt-BR" sz="1400" dirty="0"/>
              <a:t> </a:t>
            </a:r>
            <a:r>
              <a:rPr lang="pt-BR" sz="1400" dirty="0" smtClean="0">
                <a:solidFill>
                  <a:srgbClr val="FF0000"/>
                </a:solidFill>
              </a:rPr>
              <a:t>Campanha </a:t>
            </a:r>
            <a:r>
              <a:rPr lang="pt-BR" sz="1400" dirty="0">
                <a:solidFill>
                  <a:srgbClr val="FF0000"/>
                </a:solidFill>
              </a:rPr>
              <a:t>Ficha Limpa</a:t>
            </a:r>
          </a:p>
          <a:p>
            <a:r>
              <a:rPr lang="pt-BR" sz="1400" b="1" dirty="0" smtClean="0">
                <a:solidFill>
                  <a:srgbClr val="FF0000"/>
                </a:solidFill>
              </a:rPr>
              <a:t>Você Precisa Saber</a:t>
            </a:r>
            <a:r>
              <a:rPr lang="pt-BR" sz="1400" dirty="0" smtClean="0"/>
              <a:t>  </a:t>
            </a:r>
            <a:r>
              <a:rPr lang="pt-BR" sz="1400" dirty="0"/>
              <a:t>- </a:t>
            </a:r>
            <a:r>
              <a:rPr lang="pt-BR" sz="1400" b="1" dirty="0">
                <a:solidFill>
                  <a:srgbClr val="FF0000"/>
                </a:solidFill>
              </a:rPr>
              <a:t>Jornal da Tarde </a:t>
            </a:r>
            <a:r>
              <a:rPr lang="pt-BR" sz="1400" dirty="0"/>
              <a:t>- SP (JT Política) </a:t>
            </a:r>
          </a:p>
          <a:p>
            <a:r>
              <a:rPr lang="pt-BR" sz="1400" u="sng" dirty="0">
                <a:hlinkClick r:id="rId3"/>
              </a:rPr>
              <a:t>http://www.info4.com.br/gomateria.asp?cod=98963&amp;nome=2631&amp;cliente=2631</a:t>
            </a:r>
            <a:endParaRPr lang="pt-BR" sz="1400" dirty="0"/>
          </a:p>
        </p:txBody>
      </p:sp>
      <p:grpSp>
        <p:nvGrpSpPr>
          <p:cNvPr id="5" name="Grupo 8"/>
          <p:cNvGrpSpPr>
            <a:grpSpLocks/>
          </p:cNvGrpSpPr>
          <p:nvPr/>
        </p:nvGrpSpPr>
        <p:grpSpPr bwMode="auto">
          <a:xfrm>
            <a:off x="0" y="-3634"/>
            <a:ext cx="9107488" cy="1368426"/>
            <a:chOff x="0" y="-27385"/>
            <a:chExt cx="9107285" cy="1368153"/>
          </a:xfrm>
        </p:grpSpPr>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o 3"/>
            <p:cNvGrpSpPr>
              <a:grpSpLocks/>
            </p:cNvGrpSpPr>
            <p:nvPr/>
          </p:nvGrpSpPr>
          <p:grpSpPr bwMode="auto">
            <a:xfrm>
              <a:off x="6225022" y="48688"/>
              <a:ext cx="2882263" cy="1292080"/>
              <a:chOff x="6225022" y="48688"/>
              <a:chExt cx="2882263" cy="1292080"/>
            </a:xfrm>
          </p:grpSpPr>
          <p:sp>
            <p:nvSpPr>
              <p:cNvPr id="8" name="CaixaDeTexto 7"/>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9" name="Image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448417"/>
            <a:ext cx="4320480" cy="3326770"/>
          </a:xfrm>
          <a:prstGeom prst="rect">
            <a:avLst/>
          </a:prstGeom>
          <a:ln>
            <a:solidFill>
              <a:schemeClr val="tx1">
                <a:lumMod val="50000"/>
                <a:lumOff val="50000"/>
              </a:schemeClr>
            </a:solidFill>
          </a:ln>
        </p:spPr>
      </p:pic>
      <p:cxnSp>
        <p:nvCxnSpPr>
          <p:cNvPr id="13" name="Conector reto 12"/>
          <p:cNvCxnSpPr/>
          <p:nvPr/>
        </p:nvCxnSpPr>
        <p:spPr>
          <a:xfrm>
            <a:off x="4355976" y="4365104"/>
            <a:ext cx="1080120" cy="1008112"/>
          </a:xfrm>
          <a:prstGeom prst="line">
            <a:avLst/>
          </a:prstGeom>
          <a:ln>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 name="Conector reto 2"/>
          <p:cNvCxnSpPr/>
          <p:nvPr/>
        </p:nvCxnSpPr>
        <p:spPr>
          <a:xfrm>
            <a:off x="4717940" y="1556792"/>
            <a:ext cx="194229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47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39552" y="3284984"/>
            <a:ext cx="7848872" cy="2736304"/>
          </a:xfrm>
        </p:spPr>
        <p:txBody>
          <a:bodyPr>
            <a:normAutofit/>
          </a:bodyPr>
          <a:lstStyle/>
          <a:p>
            <a:pPr algn="ct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PRESTAÇÃO DE CONTAS </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maio/2012</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TV Câmara</a:t>
            </a:r>
            <a:endParaRPr lang="pt-BR"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1398736" y="4462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4506" y="1762426"/>
            <a:ext cx="3058964" cy="1594566"/>
          </a:xfrm>
          <a:prstGeom prst="rect">
            <a:avLst/>
          </a:prstGeom>
          <a:scene3d>
            <a:camera prst="orthographicFront"/>
            <a:lightRig rig="threePt" dir="t"/>
          </a:scene3d>
          <a:sp3d>
            <a:bevelT w="114300" prst="hardEdge"/>
          </a:sp3d>
        </p:spPr>
      </p:pic>
    </p:spTree>
    <p:extLst>
      <p:ext uri="{BB962C8B-B14F-4D97-AF65-F5344CB8AC3E}">
        <p14:creationId xmlns:p14="http://schemas.microsoft.com/office/powerpoint/2010/main" val="1157052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t="24000"/>
          </a:stretch>
        </a:blipFill>
        <a:effectLst/>
      </p:bgPr>
    </p:bg>
    <p:spTree>
      <p:nvGrpSpPr>
        <p:cNvPr id="1" name=""/>
        <p:cNvGrpSpPr/>
        <p:nvPr/>
      </p:nvGrpSpPr>
      <p:grpSpPr>
        <a:xfrm>
          <a:off x="0" y="0"/>
          <a:ext cx="0" cy="0"/>
          <a:chOff x="0" y="0"/>
          <a:chExt cx="0" cy="0"/>
        </a:xfrm>
      </p:grpSpPr>
      <p:sp>
        <p:nvSpPr>
          <p:cNvPr id="7" name="Retângulo 6"/>
          <p:cNvSpPr/>
          <p:nvPr/>
        </p:nvSpPr>
        <p:spPr>
          <a:xfrm>
            <a:off x="6161088" y="-27384"/>
            <a:ext cx="2982912" cy="1335315"/>
          </a:xfrm>
          <a:prstGeom prst="rect">
            <a:avLst/>
          </a:prstGeom>
          <a:solidFill>
            <a:schemeClr val="bg2">
              <a:lumMod val="9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8727" y="0"/>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upo 30"/>
          <p:cNvGrpSpPr/>
          <p:nvPr/>
        </p:nvGrpSpPr>
        <p:grpSpPr>
          <a:xfrm>
            <a:off x="179512" y="1700808"/>
            <a:ext cx="8712968" cy="2016224"/>
            <a:chOff x="179512" y="1772816"/>
            <a:chExt cx="8712968" cy="2016224"/>
          </a:xfrm>
        </p:grpSpPr>
        <p:sp>
          <p:nvSpPr>
            <p:cNvPr id="13" name="CaixaDeTexto 12"/>
            <p:cNvSpPr txBox="1"/>
            <p:nvPr/>
          </p:nvSpPr>
          <p:spPr>
            <a:xfrm>
              <a:off x="431863" y="1988841"/>
              <a:ext cx="5364273" cy="1169551"/>
            </a:xfrm>
            <a:prstGeom prst="rect">
              <a:avLst/>
            </a:prstGeom>
            <a:noFill/>
          </p:spPr>
          <p:txBody>
            <a:bodyPr wrap="square" rtlCol="0">
              <a:spAutoFit/>
            </a:bodyPr>
            <a:lstStyle/>
            <a:p>
              <a:r>
                <a:rPr lang="pt-BR" sz="1400" b="1" dirty="0" smtClean="0">
                  <a:solidFill>
                    <a:srgbClr val="FF0000"/>
                  </a:solidFill>
                  <a:cs typeface="Arial" pitchFamily="34" charset="0"/>
                </a:rPr>
                <a:t>VIRADA CULTURAL</a:t>
              </a:r>
              <a:r>
                <a:rPr lang="pt-BR" sz="1400" dirty="0" smtClean="0">
                  <a:latin typeface="Arial" pitchFamily="34" charset="0"/>
                  <a:cs typeface="Arial" pitchFamily="34" charset="0"/>
                </a:rPr>
                <a:t/>
              </a:r>
              <a:br>
                <a:rPr lang="pt-BR" sz="1400" dirty="0" smtClean="0">
                  <a:latin typeface="Arial" pitchFamily="34" charset="0"/>
                  <a:cs typeface="Arial" pitchFamily="34" charset="0"/>
                </a:rPr>
              </a:br>
              <a:r>
                <a:rPr lang="pt-BR" sz="1400" dirty="0" smtClean="0">
                  <a:latin typeface="Arial" pitchFamily="34" charset="0"/>
                  <a:cs typeface="Arial" pitchFamily="34" charset="0"/>
                </a:rPr>
                <a:t>Cobertura </a:t>
              </a:r>
              <a:r>
                <a:rPr lang="pt-BR" sz="1400" dirty="0">
                  <a:latin typeface="Arial" pitchFamily="34" charset="0"/>
                  <a:cs typeface="Arial" pitchFamily="34" charset="0"/>
                </a:rPr>
                <a:t>da participação da Câmara na Virada Cultural, com divulgação de toda a programação de forma </a:t>
              </a:r>
              <a:r>
                <a:rPr lang="pt-BR" sz="1400" dirty="0" smtClean="0">
                  <a:latin typeface="Arial" pitchFamily="34" charset="0"/>
                  <a:cs typeface="Arial" pitchFamily="34" charset="0"/>
                </a:rPr>
                <a:t>antecipada,  </a:t>
              </a:r>
              <a:r>
                <a:rPr lang="pt-BR" sz="1400" dirty="0">
                  <a:latin typeface="Arial" pitchFamily="34" charset="0"/>
                  <a:cs typeface="Arial" pitchFamily="34" charset="0"/>
                </a:rPr>
                <a:t>e acompanhamento de toda a programação desenvolvida </a:t>
              </a:r>
              <a:r>
                <a:rPr lang="pt-BR" sz="1400" dirty="0" smtClean="0">
                  <a:latin typeface="Arial" pitchFamily="34" charset="0"/>
                  <a:cs typeface="Arial" pitchFamily="34" charset="0"/>
                </a:rPr>
                <a:t>em</a:t>
              </a:r>
              <a:br>
                <a:rPr lang="pt-BR" sz="1400" dirty="0" smtClean="0">
                  <a:latin typeface="Arial" pitchFamily="34" charset="0"/>
                  <a:cs typeface="Arial" pitchFamily="34" charset="0"/>
                </a:rPr>
              </a:br>
              <a:r>
                <a:rPr lang="pt-BR" sz="1400" dirty="0" smtClean="0">
                  <a:latin typeface="Arial" pitchFamily="34" charset="0"/>
                  <a:cs typeface="Arial" pitchFamily="34" charset="0"/>
                </a:rPr>
                <a:t> todas as salas e nos espaços anexos à Câmara</a:t>
              </a:r>
              <a:endParaRPr lang="pt-BR" sz="1400" dirty="0">
                <a:latin typeface="Arial" pitchFamily="34" charset="0"/>
                <a:cs typeface="Arial" pitchFamily="34" charset="0"/>
              </a:endParaRPr>
            </a:p>
          </p:txBody>
        </p:sp>
        <p:sp>
          <p:nvSpPr>
            <p:cNvPr id="27" name="Retângulo de cantos arredondados 26"/>
            <p:cNvSpPr/>
            <p:nvPr/>
          </p:nvSpPr>
          <p:spPr>
            <a:xfrm>
              <a:off x="179512" y="1772816"/>
              <a:ext cx="8712968" cy="2016224"/>
            </a:xfrm>
            <a:prstGeom prst="roundRect">
              <a:avLst>
                <a:gd name="adj" fmla="val 10249"/>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0" name="Grupo 29"/>
          <p:cNvGrpSpPr/>
          <p:nvPr/>
        </p:nvGrpSpPr>
        <p:grpSpPr>
          <a:xfrm>
            <a:off x="179512" y="4293096"/>
            <a:ext cx="8712968" cy="2088232"/>
            <a:chOff x="179512" y="4221088"/>
            <a:chExt cx="8712968" cy="2088232"/>
          </a:xfrm>
        </p:grpSpPr>
        <p:sp>
          <p:nvSpPr>
            <p:cNvPr id="14" name="CaixaDeTexto 13"/>
            <p:cNvSpPr txBox="1"/>
            <p:nvPr/>
          </p:nvSpPr>
          <p:spPr>
            <a:xfrm>
              <a:off x="287664" y="4563705"/>
              <a:ext cx="5400600" cy="1169551"/>
            </a:xfrm>
            <a:prstGeom prst="rect">
              <a:avLst/>
            </a:prstGeom>
            <a:noFill/>
          </p:spPr>
          <p:txBody>
            <a:bodyPr wrap="square" rtlCol="0">
              <a:spAutoFit/>
            </a:bodyPr>
            <a:lstStyle/>
            <a:p>
              <a:r>
                <a:rPr lang="pt-BR" sz="1400" b="1" dirty="0" smtClean="0">
                  <a:solidFill>
                    <a:srgbClr val="FF0000"/>
                  </a:solidFill>
                  <a:cs typeface="Arial" pitchFamily="34" charset="0"/>
                </a:rPr>
                <a:t>MARATONA HACKATHON</a:t>
              </a:r>
              <a:r>
                <a:rPr lang="pt-BR" sz="1400" dirty="0" smtClean="0"/>
                <a:t/>
              </a:r>
              <a:br>
                <a:rPr lang="pt-BR" sz="1400" dirty="0" smtClean="0"/>
              </a:br>
              <a:r>
                <a:rPr lang="pt-BR" sz="1400" b="1" dirty="0" smtClean="0">
                  <a:latin typeface="Arial" pitchFamily="34" charset="0"/>
                  <a:cs typeface="Arial" pitchFamily="34" charset="0"/>
                </a:rPr>
                <a:t>Cobertura </a:t>
              </a:r>
              <a:r>
                <a:rPr lang="pt-BR" sz="1400" b="1" dirty="0">
                  <a:latin typeface="Arial" pitchFamily="34" charset="0"/>
                  <a:cs typeface="Arial" pitchFamily="34" charset="0"/>
                </a:rPr>
                <a:t>da Maratona </a:t>
              </a:r>
              <a:r>
                <a:rPr lang="pt-BR" sz="1400" b="1" dirty="0" err="1" smtClean="0">
                  <a:latin typeface="Arial" pitchFamily="34" charset="0"/>
                  <a:cs typeface="Arial" pitchFamily="34" charset="0"/>
                </a:rPr>
                <a:t>Hackathon</a:t>
              </a:r>
              <a:r>
                <a:rPr lang="pt-BR" sz="1400" b="1" dirty="0">
                  <a:latin typeface="Arial" pitchFamily="34" charset="0"/>
                  <a:cs typeface="Arial" pitchFamily="34" charset="0"/>
                </a:rPr>
                <a:t>, evento que durou 48h e reuniu hackers para desenvolver aplicativos que possibilitem que a população tenham acesso de forma mais facilitada aos dados abertos disponibilizados pela </a:t>
              </a:r>
              <a:r>
                <a:rPr lang="pt-BR" sz="1400" b="1" dirty="0" smtClean="0">
                  <a:latin typeface="Arial" pitchFamily="34" charset="0"/>
                  <a:cs typeface="Arial" pitchFamily="34" charset="0"/>
                </a:rPr>
                <a:t>Câmara</a:t>
              </a:r>
              <a:endParaRPr lang="pt-BR" sz="1400" b="1" dirty="0">
                <a:latin typeface="Arial" pitchFamily="34" charset="0"/>
                <a:cs typeface="Arial" pitchFamily="34" charset="0"/>
              </a:endParaRPr>
            </a:p>
          </p:txBody>
        </p:sp>
        <p:sp>
          <p:nvSpPr>
            <p:cNvPr id="28" name="Retângulo de cantos arredondados 27"/>
            <p:cNvSpPr/>
            <p:nvPr/>
          </p:nvSpPr>
          <p:spPr>
            <a:xfrm>
              <a:off x="179512" y="4221088"/>
              <a:ext cx="8712968" cy="2088232"/>
            </a:xfrm>
            <a:prstGeom prst="roundRect">
              <a:avLst>
                <a:gd name="adj" fmla="val 10249"/>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33" name="Imagem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78996"/>
            <a:ext cx="2376264" cy="126177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690" y="1805923"/>
            <a:ext cx="3240360" cy="1865125"/>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7807" y="4432160"/>
            <a:ext cx="3136166" cy="1805152"/>
          </a:xfrm>
          <a:prstGeom prst="rect">
            <a:avLst/>
          </a:prstGeom>
        </p:spPr>
      </p:pic>
    </p:spTree>
    <p:extLst>
      <p:ext uri="{BB962C8B-B14F-4D97-AF65-F5344CB8AC3E}">
        <p14:creationId xmlns:p14="http://schemas.microsoft.com/office/powerpoint/2010/main" val="3393734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t="24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4586080"/>
            <a:ext cx="3369165" cy="1939264"/>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1772816"/>
            <a:ext cx="2963854" cy="1705970"/>
          </a:xfrm>
          <a:prstGeom prst="rect">
            <a:avLst/>
          </a:prstGeom>
        </p:spPr>
      </p:pic>
      <p:sp>
        <p:nvSpPr>
          <p:cNvPr id="7" name="Retângulo 6"/>
          <p:cNvSpPr/>
          <p:nvPr/>
        </p:nvSpPr>
        <p:spPr>
          <a:xfrm>
            <a:off x="6161088" y="-27384"/>
            <a:ext cx="2982912" cy="1335315"/>
          </a:xfrm>
          <a:prstGeom prst="rect">
            <a:avLst/>
          </a:prstGeom>
          <a:solidFill>
            <a:schemeClr val="bg2">
              <a:lumMod val="9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8727" y="0"/>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upo 28"/>
          <p:cNvGrpSpPr/>
          <p:nvPr/>
        </p:nvGrpSpPr>
        <p:grpSpPr>
          <a:xfrm>
            <a:off x="395536" y="1628800"/>
            <a:ext cx="6192688" cy="2016224"/>
            <a:chOff x="791510" y="1772816"/>
            <a:chExt cx="6192688" cy="2016224"/>
          </a:xfrm>
        </p:grpSpPr>
        <p:sp>
          <p:nvSpPr>
            <p:cNvPr id="19" name="CaixaDeTexto 18"/>
            <p:cNvSpPr txBox="1"/>
            <p:nvPr/>
          </p:nvSpPr>
          <p:spPr>
            <a:xfrm>
              <a:off x="936200" y="1916302"/>
              <a:ext cx="3599726" cy="1815882"/>
            </a:xfrm>
            <a:prstGeom prst="rect">
              <a:avLst/>
            </a:prstGeom>
            <a:noFill/>
          </p:spPr>
          <p:txBody>
            <a:bodyPr wrap="square" rtlCol="0">
              <a:spAutoFit/>
            </a:bodyPr>
            <a:lstStyle/>
            <a:p>
              <a:r>
                <a:rPr lang="pt-BR" sz="1400" b="1" dirty="0" smtClean="0">
                  <a:solidFill>
                    <a:srgbClr val="FF0000"/>
                  </a:solidFill>
                  <a:latin typeface="Calibri" pitchFamily="34" charset="0"/>
                  <a:cs typeface="Calibri" pitchFamily="34" charset="0"/>
                </a:rPr>
                <a:t>COMO FUNCIONA</a:t>
              </a:r>
              <a:r>
                <a:rPr lang="pt-BR" sz="1400" dirty="0" smtClean="0">
                  <a:latin typeface="Calibri" pitchFamily="34" charset="0"/>
                  <a:cs typeface="Calibri" pitchFamily="34" charset="0"/>
                </a:rPr>
                <a:t/>
              </a:r>
              <a:br>
                <a:rPr lang="pt-BR" sz="1400" dirty="0" smtClean="0">
                  <a:latin typeface="Calibri" pitchFamily="34" charset="0"/>
                  <a:cs typeface="Calibri" pitchFamily="34" charset="0"/>
                </a:rPr>
              </a:br>
              <a:r>
                <a:rPr lang="pt-BR" sz="1400" b="1" dirty="0" smtClean="0">
                  <a:latin typeface="Calibri" pitchFamily="34" charset="0"/>
                  <a:cs typeface="Calibri" pitchFamily="34" charset="0"/>
                </a:rPr>
                <a:t>A </a:t>
              </a:r>
              <a:r>
                <a:rPr lang="pt-BR" sz="1400" b="1" dirty="0">
                  <a:latin typeface="Calibri" pitchFamily="34" charset="0"/>
                  <a:cs typeface="Calibri" pitchFamily="34" charset="0"/>
                </a:rPr>
                <a:t>TV Câmara produziu vídeo sobre como funciona a comunicação da Casa: TV, Rádio Web e o Portal e como o trabalho dos vereadores chegam à população através desses canais de comunicação. O vídeo já começou a ser exibido em feiras populares que contam com a participação da Câmara</a:t>
              </a:r>
            </a:p>
          </p:txBody>
        </p:sp>
        <p:sp>
          <p:nvSpPr>
            <p:cNvPr id="17" name="Retângulo de cantos arredondados 16"/>
            <p:cNvSpPr/>
            <p:nvPr/>
          </p:nvSpPr>
          <p:spPr>
            <a:xfrm>
              <a:off x="791510" y="1772816"/>
              <a:ext cx="6192688" cy="2016224"/>
            </a:xfrm>
            <a:prstGeom prst="roundRect">
              <a:avLst>
                <a:gd name="adj" fmla="val 10249"/>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8" name="Grupo 27"/>
          <p:cNvGrpSpPr/>
          <p:nvPr/>
        </p:nvGrpSpPr>
        <p:grpSpPr>
          <a:xfrm>
            <a:off x="1043608" y="4509120"/>
            <a:ext cx="7704856" cy="2016224"/>
            <a:chOff x="179512" y="4365104"/>
            <a:chExt cx="7704856" cy="2016224"/>
          </a:xfrm>
        </p:grpSpPr>
        <p:sp>
          <p:nvSpPr>
            <p:cNvPr id="22" name="CaixaDeTexto 21"/>
            <p:cNvSpPr txBox="1"/>
            <p:nvPr/>
          </p:nvSpPr>
          <p:spPr>
            <a:xfrm>
              <a:off x="323669" y="4581128"/>
              <a:ext cx="4752388" cy="1169551"/>
            </a:xfrm>
            <a:prstGeom prst="rect">
              <a:avLst/>
            </a:prstGeom>
            <a:noFill/>
          </p:spPr>
          <p:txBody>
            <a:bodyPr wrap="square" rtlCol="0">
              <a:spAutoFit/>
            </a:bodyPr>
            <a:lstStyle/>
            <a:p>
              <a:r>
                <a:rPr lang="pt-BR" sz="1400" b="1" dirty="0" smtClean="0">
                  <a:solidFill>
                    <a:srgbClr val="FF0000"/>
                  </a:solidFill>
                  <a:cs typeface="Arial" pitchFamily="34" charset="0"/>
                </a:rPr>
                <a:t>LULA</a:t>
              </a:r>
              <a:r>
                <a:rPr lang="pt-BR" sz="1400" dirty="0" smtClean="0"/>
                <a:t/>
              </a:r>
              <a:br>
                <a:rPr lang="pt-BR" sz="1400" dirty="0" smtClean="0"/>
              </a:br>
              <a:r>
                <a:rPr lang="pt-BR" sz="1400" b="1" dirty="0" smtClean="0"/>
                <a:t>Em </a:t>
              </a:r>
              <a:r>
                <a:rPr lang="pt-BR" sz="1400" b="1" dirty="0"/>
                <a:t>uma sessão concorrida e </a:t>
              </a:r>
              <a:r>
                <a:rPr lang="pt-BR" sz="1400" b="1" dirty="0">
                  <a:solidFill>
                    <a:srgbClr val="FF0000"/>
                  </a:solidFill>
                </a:rPr>
                <a:t>transmitida ao vivo</a:t>
              </a:r>
              <a:r>
                <a:rPr lang="pt-BR" sz="1400" b="1" dirty="0"/>
                <a:t>, a TV Câmara levou aos telespectadores a cobertura da homenagem dos vereadores ao ex-presidente Lula, na qual ele foi agraciado com o Título de Cidadão Paulistano e a Medalha Anchieta</a:t>
              </a:r>
            </a:p>
          </p:txBody>
        </p:sp>
        <p:sp>
          <p:nvSpPr>
            <p:cNvPr id="27" name="Retângulo de cantos arredondados 26"/>
            <p:cNvSpPr/>
            <p:nvPr/>
          </p:nvSpPr>
          <p:spPr>
            <a:xfrm>
              <a:off x="179512" y="4365104"/>
              <a:ext cx="7704856" cy="2016224"/>
            </a:xfrm>
            <a:prstGeom prst="roundRect">
              <a:avLst>
                <a:gd name="adj" fmla="val 10249"/>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30" name="Imagem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78996"/>
            <a:ext cx="2376264" cy="126177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93734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t="24000"/>
          </a:stretch>
        </a:blipFill>
        <a:effectLst/>
      </p:bgPr>
    </p:bg>
    <p:spTree>
      <p:nvGrpSpPr>
        <p:cNvPr id="1" name=""/>
        <p:cNvGrpSpPr/>
        <p:nvPr/>
      </p:nvGrpSpPr>
      <p:grpSpPr>
        <a:xfrm>
          <a:off x="0" y="0"/>
          <a:ext cx="0" cy="0"/>
          <a:chOff x="0" y="0"/>
          <a:chExt cx="0" cy="0"/>
        </a:xfrm>
      </p:grpSpPr>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299" y="4370056"/>
            <a:ext cx="3369165" cy="1939264"/>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291" y="1700808"/>
            <a:ext cx="3369165" cy="1939264"/>
          </a:xfrm>
          <a:prstGeom prst="rect">
            <a:avLst/>
          </a:prstGeom>
        </p:spPr>
      </p:pic>
      <p:sp>
        <p:nvSpPr>
          <p:cNvPr id="7" name="Retângulo 6"/>
          <p:cNvSpPr/>
          <p:nvPr/>
        </p:nvSpPr>
        <p:spPr>
          <a:xfrm>
            <a:off x="6161088" y="-27384"/>
            <a:ext cx="2982912" cy="1335315"/>
          </a:xfrm>
          <a:prstGeom prst="rect">
            <a:avLst/>
          </a:prstGeom>
          <a:solidFill>
            <a:schemeClr val="bg2">
              <a:lumMod val="9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8727" y="0"/>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78996"/>
            <a:ext cx="2376264" cy="126177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p:cNvGrpSpPr/>
          <p:nvPr/>
        </p:nvGrpSpPr>
        <p:grpSpPr>
          <a:xfrm>
            <a:off x="395536" y="1628800"/>
            <a:ext cx="8352928" cy="2070384"/>
            <a:chOff x="107504" y="1556792"/>
            <a:chExt cx="8424936" cy="2088232"/>
          </a:xfrm>
        </p:grpSpPr>
        <p:sp>
          <p:nvSpPr>
            <p:cNvPr id="13" name="CaixaDeTexto 12"/>
            <p:cNvSpPr txBox="1"/>
            <p:nvPr/>
          </p:nvSpPr>
          <p:spPr>
            <a:xfrm>
              <a:off x="224024" y="1847307"/>
              <a:ext cx="5383585" cy="1179633"/>
            </a:xfrm>
            <a:prstGeom prst="rect">
              <a:avLst/>
            </a:prstGeom>
            <a:noFill/>
          </p:spPr>
          <p:txBody>
            <a:bodyPr wrap="square" rtlCol="0">
              <a:spAutoFit/>
            </a:bodyPr>
            <a:lstStyle/>
            <a:p>
              <a:r>
                <a:rPr lang="pt-BR" sz="1400" b="1" dirty="0" smtClean="0">
                  <a:solidFill>
                    <a:srgbClr val="FF0000"/>
                  </a:solidFill>
                </a:rPr>
                <a:t>TV DIGITAL</a:t>
              </a:r>
              <a:r>
                <a:rPr lang="pt-BR" sz="1400" dirty="0" smtClean="0"/>
                <a:t/>
              </a:r>
              <a:br>
                <a:rPr lang="pt-BR" sz="1400" dirty="0" smtClean="0"/>
              </a:br>
              <a:r>
                <a:rPr lang="pt-BR" sz="1400" b="1" dirty="0" smtClean="0"/>
                <a:t>Foi </a:t>
              </a:r>
              <a:r>
                <a:rPr lang="pt-BR" sz="1400" b="1" dirty="0"/>
                <a:t>também destaque na cobertura jornalística da TV Câmara o encontro realizado na Assembleia Legislativa par assinatura do Termo de Cooperação Técnica com os municípios que farão  parte da rede Legislativa de TV </a:t>
              </a:r>
              <a:r>
                <a:rPr lang="pt-BR" sz="1400" b="1" dirty="0" smtClean="0"/>
                <a:t>Digital.</a:t>
              </a:r>
              <a:endParaRPr lang="pt-BR" sz="1400" b="1" dirty="0"/>
            </a:p>
          </p:txBody>
        </p:sp>
        <p:sp>
          <p:nvSpPr>
            <p:cNvPr id="12" name="Retângulo de cantos arredondados 11"/>
            <p:cNvSpPr/>
            <p:nvPr/>
          </p:nvSpPr>
          <p:spPr>
            <a:xfrm>
              <a:off x="107504" y="1556792"/>
              <a:ext cx="8424936" cy="2088232"/>
            </a:xfrm>
            <a:prstGeom prst="roundRect">
              <a:avLst>
                <a:gd name="adj" fmla="val 10249"/>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6" name="Grupo 25"/>
          <p:cNvGrpSpPr/>
          <p:nvPr/>
        </p:nvGrpSpPr>
        <p:grpSpPr>
          <a:xfrm>
            <a:off x="467544" y="4293096"/>
            <a:ext cx="8352928" cy="2070384"/>
            <a:chOff x="107504" y="1556792"/>
            <a:chExt cx="8424936" cy="2088232"/>
          </a:xfrm>
        </p:grpSpPr>
        <p:sp>
          <p:nvSpPr>
            <p:cNvPr id="29" name="CaixaDeTexto 28"/>
            <p:cNvSpPr txBox="1"/>
            <p:nvPr/>
          </p:nvSpPr>
          <p:spPr>
            <a:xfrm>
              <a:off x="224023" y="1829734"/>
              <a:ext cx="5599268" cy="1179633"/>
            </a:xfrm>
            <a:prstGeom prst="rect">
              <a:avLst/>
            </a:prstGeom>
            <a:noFill/>
          </p:spPr>
          <p:txBody>
            <a:bodyPr wrap="square" rtlCol="0">
              <a:spAutoFit/>
            </a:bodyPr>
            <a:lstStyle/>
            <a:p>
              <a:r>
                <a:rPr lang="pt-BR" sz="1400" b="1" dirty="0">
                  <a:solidFill>
                    <a:srgbClr val="FF0000"/>
                  </a:solidFill>
                </a:rPr>
                <a:t>OUVIDORIA</a:t>
              </a:r>
            </a:p>
            <a:p>
              <a:r>
                <a:rPr lang="pt-BR" sz="1400" b="1" dirty="0"/>
                <a:t>A Ouvidoria da Câmara recebeu o prêmio de melhor estratégia de marketing no serviço público na 9ª edição do fórum "As Grandes </a:t>
              </a:r>
              <a:r>
                <a:rPr lang="pt-BR" sz="1400" b="1" dirty="0" smtClean="0"/>
                <a:t>Sacadas </a:t>
              </a:r>
              <a:r>
                <a:rPr lang="pt-BR" sz="1400" b="1" dirty="0"/>
                <a:t>de Marketing", promovido pelo Centro Nacional de Modernização Empresarial (</a:t>
              </a:r>
              <a:r>
                <a:rPr lang="pt-BR" sz="1400" b="1" dirty="0" err="1"/>
                <a:t>Cenam</a:t>
              </a:r>
              <a:r>
                <a:rPr lang="pt-BR" sz="1400" b="1" dirty="0"/>
                <a:t>). A TV Câmara cobriu todo o evento</a:t>
              </a:r>
              <a:r>
                <a:rPr lang="pt-BR" sz="1400" b="1" dirty="0" smtClean="0"/>
                <a:t>.</a:t>
              </a:r>
              <a:endParaRPr lang="pt-BR" sz="1400" b="1" dirty="0"/>
            </a:p>
          </p:txBody>
        </p:sp>
        <p:sp>
          <p:nvSpPr>
            <p:cNvPr id="28" name="Retângulo de cantos arredondados 27"/>
            <p:cNvSpPr/>
            <p:nvPr/>
          </p:nvSpPr>
          <p:spPr>
            <a:xfrm>
              <a:off x="107504" y="1556792"/>
              <a:ext cx="8424936" cy="2088232"/>
            </a:xfrm>
            <a:prstGeom prst="roundRect">
              <a:avLst>
                <a:gd name="adj" fmla="val 10249"/>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77826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299" y="2065800"/>
            <a:ext cx="3369165" cy="1939264"/>
          </a:xfrm>
          <a:prstGeom prst="rect">
            <a:avLst/>
          </a:prstGeom>
        </p:spPr>
      </p:pic>
      <p:grpSp>
        <p:nvGrpSpPr>
          <p:cNvPr id="2" name="Grupo 1"/>
          <p:cNvGrpSpPr/>
          <p:nvPr/>
        </p:nvGrpSpPr>
        <p:grpSpPr>
          <a:xfrm>
            <a:off x="467544" y="1934683"/>
            <a:ext cx="8352928" cy="2070381"/>
            <a:chOff x="107504" y="-821959"/>
            <a:chExt cx="8424936" cy="2088233"/>
          </a:xfrm>
        </p:grpSpPr>
        <p:sp>
          <p:nvSpPr>
            <p:cNvPr id="5" name="CaixaDeTexto 4"/>
            <p:cNvSpPr txBox="1"/>
            <p:nvPr/>
          </p:nvSpPr>
          <p:spPr>
            <a:xfrm>
              <a:off x="250862" y="-476820"/>
              <a:ext cx="5599268" cy="1179635"/>
            </a:xfrm>
            <a:prstGeom prst="rect">
              <a:avLst/>
            </a:prstGeom>
            <a:noFill/>
          </p:spPr>
          <p:txBody>
            <a:bodyPr wrap="square" rtlCol="0">
              <a:spAutoFit/>
            </a:bodyPr>
            <a:lstStyle/>
            <a:p>
              <a:r>
                <a:rPr lang="pt-BR" sz="1400" b="1" dirty="0" smtClean="0">
                  <a:solidFill>
                    <a:srgbClr val="FF0000"/>
                  </a:solidFill>
                </a:rPr>
                <a:t>ENCONTRO DE AGENTES PÚBLICOS</a:t>
              </a:r>
              <a:endParaRPr lang="pt-BR" sz="1400" b="1" dirty="0">
                <a:solidFill>
                  <a:srgbClr val="FF0000"/>
                </a:solidFill>
              </a:endParaRPr>
            </a:p>
            <a:p>
              <a:r>
                <a:rPr lang="pt-BR" sz="1400" b="1" dirty="0" smtClean="0"/>
                <a:t>O </a:t>
              </a:r>
              <a:r>
                <a:rPr lang="pt-BR" sz="1400" b="1" dirty="0"/>
                <a:t>Jornal da Câmara acompanhou também o 4º Encontro Estadual de Agentes Públicos e o 1º Congresso Nacional de Servidores do Legislativo e dos Tribunais de Contas Municipais, realizado na Câmara Municipal durante o mês de maio.</a:t>
              </a:r>
            </a:p>
          </p:txBody>
        </p:sp>
        <p:sp>
          <p:nvSpPr>
            <p:cNvPr id="4" name="Retângulo de cantos arredondados 3"/>
            <p:cNvSpPr/>
            <p:nvPr/>
          </p:nvSpPr>
          <p:spPr>
            <a:xfrm>
              <a:off x="107504" y="-821959"/>
              <a:ext cx="8424936" cy="2088233"/>
            </a:xfrm>
            <a:prstGeom prst="roundRect">
              <a:avLst>
                <a:gd name="adj" fmla="val 10249"/>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36512" y="0"/>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490" y="19621"/>
            <a:ext cx="2376264" cy="126177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96701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6000" r="-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39552" y="2852936"/>
            <a:ext cx="7848872" cy="2736304"/>
          </a:xfrm>
        </p:spPr>
        <p:txBody>
          <a:bodyPr>
            <a:normAutofit/>
          </a:bodyPr>
          <a:lstStyle/>
          <a:p>
            <a:pPr algn="ct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PRESTAÇÃO DE CONTAS </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maio</a:t>
            </a: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/2012</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Rádio Web Câmara</a:t>
            </a:r>
            <a:endParaRPr lang="pt-BR"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36512" y="-2876"/>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escrição: Descrição: Banner rádio camara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88224" y="44624"/>
            <a:ext cx="2471968" cy="92286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830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002" r="24566" b="48065"/>
          <a:stretch/>
        </p:blipFill>
        <p:spPr bwMode="auto">
          <a:xfrm>
            <a:off x="2471358" y="1545452"/>
            <a:ext cx="4691290" cy="256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002" t="11840" r="24566" b="35883"/>
          <a:stretch/>
        </p:blipFill>
        <p:spPr bwMode="auto">
          <a:xfrm>
            <a:off x="2411760" y="4159489"/>
            <a:ext cx="4824536" cy="265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0" t="9397" r="39735" b="75026"/>
          <a:stretch/>
        </p:blipFill>
        <p:spPr bwMode="auto">
          <a:xfrm>
            <a:off x="-8727" y="0"/>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5814" y="-27384"/>
            <a:ext cx="2948186" cy="1114829"/>
          </a:xfrm>
          <a:prstGeom prst="rect">
            <a:avLst/>
          </a:prstGeom>
        </p:spPr>
      </p:pic>
    </p:spTree>
    <p:extLst>
      <p:ext uri="{BB962C8B-B14F-4D97-AF65-F5344CB8AC3E}">
        <p14:creationId xmlns:p14="http://schemas.microsoft.com/office/powerpoint/2010/main" val="3386689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87624" y="1675829"/>
            <a:ext cx="7056784" cy="6001643"/>
          </a:xfrm>
          <a:prstGeom prst="rect">
            <a:avLst/>
          </a:prstGeom>
          <a:noFill/>
        </p:spPr>
        <p:txBody>
          <a:bodyPr wrap="square" rtlCol="0">
            <a:spAutoFit/>
          </a:bodyPr>
          <a:lstStyle/>
          <a:p>
            <a:pPr algn="ctr"/>
            <a:r>
              <a:rPr lang="pt-BR" sz="2400" b="1" dirty="0" smtClean="0"/>
              <a:t>Produção</a:t>
            </a:r>
          </a:p>
          <a:p>
            <a:pPr algn="ctr"/>
            <a:r>
              <a:rPr lang="pt-BR" sz="2000" dirty="0" smtClean="0"/>
              <a:t>4.457 boletins</a:t>
            </a:r>
          </a:p>
          <a:p>
            <a:pPr algn="ctr"/>
            <a:r>
              <a:rPr lang="pt-BR" sz="2000" dirty="0" smtClean="0"/>
              <a:t>Cerca de 86 horas de gravações</a:t>
            </a:r>
          </a:p>
          <a:p>
            <a:pPr algn="ctr"/>
            <a:endParaRPr lang="pt-BR" sz="2000" dirty="0" smtClean="0"/>
          </a:p>
          <a:p>
            <a:pPr algn="ctr"/>
            <a:r>
              <a:rPr lang="pt-BR" sz="2000" b="1" dirty="0" smtClean="0"/>
              <a:t>Médias: </a:t>
            </a:r>
          </a:p>
          <a:p>
            <a:pPr algn="ctr"/>
            <a:r>
              <a:rPr lang="pt-BR" sz="2000" dirty="0" smtClean="0"/>
              <a:t>371 boletins/mês</a:t>
            </a:r>
            <a:endParaRPr lang="pt-BR" sz="2000" dirty="0"/>
          </a:p>
          <a:p>
            <a:pPr algn="ctr"/>
            <a:r>
              <a:rPr lang="pt-BR" sz="2000" dirty="0" smtClean="0"/>
              <a:t>12 boletins/dia</a:t>
            </a:r>
          </a:p>
          <a:p>
            <a:pPr algn="ctr"/>
            <a:endParaRPr lang="pt-BR" sz="2000" dirty="0" smtClean="0"/>
          </a:p>
          <a:p>
            <a:pPr algn="ctr"/>
            <a:r>
              <a:rPr lang="pt-BR" sz="2400" b="1" dirty="0" smtClean="0"/>
              <a:t>Pautas abordadas</a:t>
            </a:r>
          </a:p>
          <a:p>
            <a:pPr algn="ctr"/>
            <a:r>
              <a:rPr lang="pt-BR" sz="2000" dirty="0" smtClean="0"/>
              <a:t>Sessões ordinárias, extraordinárias, solenes e conjuntas</a:t>
            </a:r>
          </a:p>
          <a:p>
            <a:pPr algn="ctr"/>
            <a:r>
              <a:rPr lang="pt-BR" sz="2000" dirty="0" smtClean="0"/>
              <a:t>Comissões técnicas</a:t>
            </a:r>
          </a:p>
          <a:p>
            <a:pPr algn="ctr"/>
            <a:r>
              <a:rPr lang="pt-BR" sz="2000" dirty="0" smtClean="0"/>
              <a:t>Audiências e manifestações públicas</a:t>
            </a:r>
          </a:p>
          <a:p>
            <a:pPr algn="ctr"/>
            <a:r>
              <a:rPr lang="pt-BR" sz="2000" dirty="0" smtClean="0"/>
              <a:t>CPIs</a:t>
            </a:r>
          </a:p>
          <a:p>
            <a:pPr algn="ctr"/>
            <a:r>
              <a:rPr lang="pt-BR" sz="2000" dirty="0" smtClean="0"/>
              <a:t>Eventos diversos </a:t>
            </a:r>
          </a:p>
          <a:p>
            <a:pPr algn="ctr"/>
            <a:r>
              <a:rPr lang="pt-BR" sz="2400" b="1" dirty="0" smtClean="0"/>
              <a:t> </a:t>
            </a:r>
            <a:endParaRPr lang="pt-BR" sz="2400" dirty="0" smtClean="0"/>
          </a:p>
          <a:p>
            <a:pPr algn="ctr"/>
            <a:endParaRPr lang="pt-BR" sz="2400" b="1" dirty="0"/>
          </a:p>
          <a:p>
            <a:pPr algn="ctr"/>
            <a:endParaRPr lang="pt-BR" sz="2400" b="1" dirty="0" smtClean="0"/>
          </a:p>
          <a:p>
            <a:pPr algn="ctr"/>
            <a:endParaRPr lang="pt-BR" sz="2400" b="1" dirty="0" smtClean="0"/>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8727" y="0"/>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814" y="9915"/>
            <a:ext cx="2948186" cy="1114829"/>
          </a:xfrm>
          <a:prstGeom prst="rect">
            <a:avLst/>
          </a:prstGeom>
        </p:spPr>
      </p:pic>
    </p:spTree>
    <p:extLst>
      <p:ext uri="{BB962C8B-B14F-4D97-AF65-F5344CB8AC3E}">
        <p14:creationId xmlns:p14="http://schemas.microsoft.com/office/powerpoint/2010/main" val="2507003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766970507"/>
              </p:ext>
            </p:extLst>
          </p:nvPr>
        </p:nvGraphicFramePr>
        <p:xfrm>
          <a:off x="802184" y="2636916"/>
          <a:ext cx="7560841" cy="4032444"/>
        </p:xfrm>
        <a:graphic>
          <a:graphicData uri="http://schemas.openxmlformats.org/drawingml/2006/table">
            <a:tbl>
              <a:tblPr firstRow="1" firstCol="1" bandRow="1">
                <a:tableStyleId>{5C22544A-7EE6-4342-B048-85BDC9FD1C3A}</a:tableStyleId>
              </a:tblPr>
              <a:tblGrid>
                <a:gridCol w="2519989"/>
                <a:gridCol w="2519989"/>
                <a:gridCol w="2520863"/>
              </a:tblGrid>
              <a:tr h="310188">
                <a:tc>
                  <a:txBody>
                    <a:bodyPr/>
                    <a:lstStyle/>
                    <a:p>
                      <a:pPr algn="ctr">
                        <a:lnSpc>
                          <a:spcPct val="115000"/>
                        </a:lnSpc>
                        <a:spcAft>
                          <a:spcPts val="0"/>
                        </a:spcAft>
                      </a:pPr>
                      <a:r>
                        <a:rPr lang="pt-BR" sz="1200" dirty="0">
                          <a:effectLst/>
                        </a:rPr>
                        <a:t>RELATÓRIO</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ACESSOS</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EVOLUÇÃO</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dirty="0">
                          <a:effectLst/>
                        </a:rPr>
                        <a:t>28/06</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2.850</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29/07</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9.196</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+ 322,66%</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24/08</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18.169</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+ 97,57%</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23/09</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37.545</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+ 106,64%</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26/10</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62.829</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+ 67,34%</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24/11</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84.724</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+ 34,85%</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16/12</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108.197</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+ 27,70</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23/01</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139.998</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+ 29,39%</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23/02</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172.432</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+ 23,17</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23/03</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201.487</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+ 16,85%</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23/04</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241.386</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a:effectLst/>
                        </a:rPr>
                        <a:t>+ 19,80%</a:t>
                      </a:r>
                      <a:endParaRPr lang="pt-BR" sz="1100">
                        <a:effectLst/>
                        <a:latin typeface="Calibri"/>
                        <a:ea typeface="Calibri"/>
                        <a:cs typeface="Times New Roman"/>
                      </a:endParaRPr>
                    </a:p>
                  </a:txBody>
                  <a:tcPr marL="68580" marR="68580" marT="0" marB="0"/>
                </a:tc>
              </a:tr>
              <a:tr h="310188">
                <a:tc>
                  <a:txBody>
                    <a:bodyPr/>
                    <a:lstStyle/>
                    <a:p>
                      <a:pPr algn="ctr">
                        <a:lnSpc>
                          <a:spcPct val="115000"/>
                        </a:lnSpc>
                        <a:spcAft>
                          <a:spcPts val="0"/>
                        </a:spcAft>
                      </a:pPr>
                      <a:r>
                        <a:rPr lang="pt-BR" sz="1200">
                          <a:effectLst/>
                        </a:rPr>
                        <a:t>22/05</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278.135</a:t>
                      </a:r>
                      <a:endParaRPr lang="pt-BR"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200" dirty="0">
                          <a:effectLst/>
                        </a:rPr>
                        <a:t>+ 15,22%</a:t>
                      </a:r>
                      <a:endParaRPr lang="pt-BR" sz="1100" dirty="0">
                        <a:effectLst/>
                        <a:latin typeface="Calibri"/>
                        <a:ea typeface="Calibri"/>
                        <a:cs typeface="Times New Roman"/>
                      </a:endParaRPr>
                    </a:p>
                  </a:txBody>
                  <a:tcPr marL="68580" marR="68580" marT="0" marB="0"/>
                </a:tc>
              </a:tr>
            </a:tbl>
          </a:graphicData>
        </a:graphic>
      </p:graphicFrame>
      <p:sp>
        <p:nvSpPr>
          <p:cNvPr id="6" name="Retângulo 5"/>
          <p:cNvSpPr/>
          <p:nvPr/>
        </p:nvSpPr>
        <p:spPr>
          <a:xfrm>
            <a:off x="820023" y="1594509"/>
            <a:ext cx="7488832" cy="954107"/>
          </a:xfrm>
          <a:prstGeom prst="rect">
            <a:avLst/>
          </a:prstGeom>
        </p:spPr>
        <p:txBody>
          <a:bodyPr wrap="square">
            <a:spAutoFit/>
          </a:bodyPr>
          <a:lstStyle/>
          <a:p>
            <a:pPr algn="ctr"/>
            <a:r>
              <a:rPr lang="pt-BR" sz="2400" b="1" dirty="0" smtClean="0"/>
              <a:t>Audiência</a:t>
            </a:r>
          </a:p>
          <a:p>
            <a:pPr algn="ctr"/>
            <a:r>
              <a:rPr lang="pt-BR" sz="1400" dirty="0" smtClean="0"/>
              <a:t>(Apuração em 22/05)</a:t>
            </a:r>
          </a:p>
          <a:p>
            <a:pPr algn="ctr"/>
            <a:r>
              <a:rPr lang="pt-BR" dirty="0" smtClean="0"/>
              <a:t>278.135 acessos no </a:t>
            </a:r>
            <a:r>
              <a:rPr lang="pt-BR" dirty="0"/>
              <a:t>Brasil e em Servidores de </a:t>
            </a:r>
            <a:r>
              <a:rPr lang="pt-BR" dirty="0" smtClean="0"/>
              <a:t>outros 64 países</a:t>
            </a:r>
            <a:endParaRPr lang="pt-BR"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8727" y="0"/>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814" y="9915"/>
            <a:ext cx="2948186" cy="1114829"/>
          </a:xfrm>
          <a:prstGeom prst="rect">
            <a:avLst/>
          </a:prstGeom>
        </p:spPr>
      </p:pic>
    </p:spTree>
    <p:extLst>
      <p:ext uri="{BB962C8B-B14F-4D97-AF65-F5344CB8AC3E}">
        <p14:creationId xmlns:p14="http://schemas.microsoft.com/office/powerpoint/2010/main" val="573866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8"/>
          <p:cNvGrpSpPr>
            <a:grpSpLocks/>
          </p:cNvGrpSpPr>
          <p:nvPr/>
        </p:nvGrpSpPr>
        <p:grpSpPr bwMode="auto">
          <a:xfrm>
            <a:off x="0" y="-26988"/>
            <a:ext cx="9107488" cy="1368426"/>
            <a:chOff x="0" y="-27385"/>
            <a:chExt cx="9107285" cy="1368153"/>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3"/>
            <p:cNvGrpSpPr>
              <a:grpSpLocks/>
            </p:cNvGrpSpPr>
            <p:nvPr/>
          </p:nvGrpSpPr>
          <p:grpSpPr bwMode="auto">
            <a:xfrm>
              <a:off x="6225022" y="48688"/>
              <a:ext cx="2882263" cy="1292080"/>
              <a:chOff x="6225022" y="48688"/>
              <a:chExt cx="2882263" cy="1292080"/>
            </a:xfrm>
          </p:grpSpPr>
          <p:sp>
            <p:nvSpPr>
              <p:cNvPr id="7" name="CaixaDeTexto 6"/>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8"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Retângulo 8"/>
          <p:cNvSpPr/>
          <p:nvPr/>
        </p:nvSpPr>
        <p:spPr>
          <a:xfrm>
            <a:off x="467544" y="4431261"/>
            <a:ext cx="4608512" cy="954107"/>
          </a:xfrm>
          <a:prstGeom prst="rect">
            <a:avLst/>
          </a:prstGeom>
        </p:spPr>
        <p:txBody>
          <a:bodyPr wrap="square">
            <a:spAutoFit/>
          </a:bodyPr>
          <a:lstStyle/>
          <a:p>
            <a:r>
              <a:rPr lang="pt-BR" sz="1400" b="1" dirty="0" smtClean="0">
                <a:solidFill>
                  <a:srgbClr val="FF0000"/>
                </a:solidFill>
              </a:rPr>
              <a:t>Maratona Hacker </a:t>
            </a:r>
            <a:r>
              <a:rPr lang="pt-BR" sz="1400" b="1" dirty="0" smtClean="0"/>
              <a:t>- </a:t>
            </a:r>
            <a:r>
              <a:rPr lang="pt-BR" sz="1400" b="1" dirty="0" smtClean="0">
                <a:solidFill>
                  <a:srgbClr val="FF0000"/>
                </a:solidFill>
              </a:rPr>
              <a:t>12 </a:t>
            </a:r>
            <a:r>
              <a:rPr lang="pt-BR" sz="1400" b="1" dirty="0">
                <a:solidFill>
                  <a:srgbClr val="FF0000"/>
                </a:solidFill>
              </a:rPr>
              <a:t>de </a:t>
            </a:r>
            <a:r>
              <a:rPr lang="pt-BR" sz="1400" b="1" dirty="0" smtClean="0">
                <a:solidFill>
                  <a:srgbClr val="FF0000"/>
                </a:solidFill>
              </a:rPr>
              <a:t>maio </a:t>
            </a:r>
            <a:endParaRPr lang="pt-BR" sz="1400" dirty="0">
              <a:solidFill>
                <a:srgbClr val="FF0000"/>
              </a:solidFill>
            </a:endParaRPr>
          </a:p>
          <a:p>
            <a:r>
              <a:rPr lang="pt-BR" sz="1400" b="1" dirty="0">
                <a:solidFill>
                  <a:srgbClr val="FF0000"/>
                </a:solidFill>
              </a:rPr>
              <a:t>TV Globo – Jornal Nacional</a:t>
            </a:r>
            <a:endParaRPr lang="pt-BR" sz="1400" dirty="0">
              <a:solidFill>
                <a:srgbClr val="FF0000"/>
              </a:solidFill>
            </a:endParaRPr>
          </a:p>
          <a:p>
            <a:r>
              <a:rPr lang="pt-BR" sz="1400" u="sng" dirty="0">
                <a:hlinkClick r:id="rId4"/>
              </a:rPr>
              <a:t>http://info4.com.br/gomateria.asp?cod=93293&amp;nome=2631&amp;cliente=2631</a:t>
            </a:r>
            <a:endParaRPr lang="pt-BR" sz="1400" dirty="0"/>
          </a:p>
        </p:txBody>
      </p:sp>
      <p:sp>
        <p:nvSpPr>
          <p:cNvPr id="11" name="Retângulo 10"/>
          <p:cNvSpPr/>
          <p:nvPr/>
        </p:nvSpPr>
        <p:spPr>
          <a:xfrm>
            <a:off x="2987824" y="1340768"/>
            <a:ext cx="2775341" cy="369332"/>
          </a:xfrm>
          <a:prstGeom prst="rect">
            <a:avLst/>
          </a:prstGeom>
        </p:spPr>
        <p:txBody>
          <a:bodyPr wrap="square">
            <a:spAutoFit/>
          </a:bodyPr>
          <a:lstStyle/>
          <a:p>
            <a:r>
              <a:rPr lang="pt-BR" b="1" dirty="0" smtClean="0">
                <a:solidFill>
                  <a:srgbClr val="FF0000"/>
                </a:solidFill>
              </a:rPr>
              <a:t>MARATONA HACKATHON</a:t>
            </a:r>
            <a:endParaRPr lang="pt-BR" b="1" dirty="0">
              <a:solidFill>
                <a:srgbClr val="FF0000"/>
              </a:solidFill>
            </a:endParaRPr>
          </a:p>
        </p:txBody>
      </p:sp>
      <p:pic>
        <p:nvPicPr>
          <p:cNvPr id="15" name="Image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2175" y="4077072"/>
            <a:ext cx="3332273" cy="1716120"/>
          </a:xfrm>
          <a:prstGeom prst="rect">
            <a:avLst/>
          </a:prstGeom>
          <a:ln>
            <a:solidFill>
              <a:schemeClr val="tx1"/>
            </a:solidFill>
          </a:ln>
        </p:spPr>
      </p:pic>
      <p:pic>
        <p:nvPicPr>
          <p:cNvPr id="16" name="Imagem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984" y="1844824"/>
            <a:ext cx="2880320" cy="2803510"/>
          </a:xfrm>
          <a:prstGeom prst="rect">
            <a:avLst/>
          </a:prstGeom>
          <a:ln>
            <a:solidFill>
              <a:schemeClr val="tx1"/>
            </a:solidFill>
          </a:ln>
        </p:spPr>
      </p:pic>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44" y="1844824"/>
            <a:ext cx="3636404" cy="2557604"/>
          </a:xfrm>
          <a:prstGeom prst="rect">
            <a:avLst/>
          </a:prstGeom>
        </p:spPr>
      </p:pic>
      <p:sp>
        <p:nvSpPr>
          <p:cNvPr id="18" name="Retângulo 17"/>
          <p:cNvSpPr/>
          <p:nvPr/>
        </p:nvSpPr>
        <p:spPr>
          <a:xfrm>
            <a:off x="7398568" y="1916832"/>
            <a:ext cx="1421904" cy="2031325"/>
          </a:xfrm>
          <a:prstGeom prst="rect">
            <a:avLst/>
          </a:prstGeom>
        </p:spPr>
        <p:txBody>
          <a:bodyPr wrap="square">
            <a:spAutoFit/>
          </a:bodyPr>
          <a:lstStyle/>
          <a:p>
            <a:r>
              <a:rPr lang="pt-BR" sz="1400" b="1" dirty="0">
                <a:solidFill>
                  <a:srgbClr val="FF0000"/>
                </a:solidFill>
              </a:rPr>
              <a:t>Desafio Hacker 07/05/2012 - Folha de S. Paulo - SP (TEC)</a:t>
            </a:r>
            <a:r>
              <a:rPr lang="pt-BR" sz="1400" dirty="0">
                <a:solidFill>
                  <a:srgbClr val="FF0000"/>
                </a:solidFill>
              </a:rPr>
              <a:t> </a:t>
            </a:r>
          </a:p>
          <a:p>
            <a:r>
              <a:rPr lang="pt-BR" sz="1400" u="sng" dirty="0">
                <a:hlinkClick r:id="rId8"/>
              </a:rPr>
              <a:t>http://www.info4.com.br/gomateria.asp?cod=89940&amp;nome=2631&amp;cliente=2631</a:t>
            </a:r>
            <a:endParaRPr lang="pt-BR" sz="1400" dirty="0"/>
          </a:p>
        </p:txBody>
      </p:sp>
      <p:sp>
        <p:nvSpPr>
          <p:cNvPr id="19" name="Retângulo 18"/>
          <p:cNvSpPr/>
          <p:nvPr/>
        </p:nvSpPr>
        <p:spPr>
          <a:xfrm>
            <a:off x="4427984" y="5858688"/>
            <a:ext cx="4662714" cy="738664"/>
          </a:xfrm>
          <a:prstGeom prst="rect">
            <a:avLst/>
          </a:prstGeom>
        </p:spPr>
        <p:txBody>
          <a:bodyPr wrap="square">
            <a:spAutoFit/>
          </a:bodyPr>
          <a:lstStyle/>
          <a:p>
            <a:r>
              <a:rPr lang="pt-BR" sz="1400" dirty="0" err="1" smtClean="0">
                <a:solidFill>
                  <a:srgbClr val="FF0000"/>
                </a:solidFill>
              </a:rPr>
              <a:t>Hackathon</a:t>
            </a:r>
            <a:r>
              <a:rPr lang="pt-BR" sz="1400" dirty="0" smtClean="0">
                <a:solidFill>
                  <a:srgbClr val="FF0000"/>
                </a:solidFill>
              </a:rPr>
              <a:t> - 07/05/2012 </a:t>
            </a:r>
            <a:r>
              <a:rPr lang="pt-BR" sz="1400" dirty="0">
                <a:solidFill>
                  <a:srgbClr val="FF0000"/>
                </a:solidFill>
              </a:rPr>
              <a:t>- </a:t>
            </a:r>
            <a:r>
              <a:rPr lang="pt-BR" sz="1400" b="1" dirty="0">
                <a:solidFill>
                  <a:srgbClr val="FF0000"/>
                </a:solidFill>
              </a:rPr>
              <a:t>O Estado de S. Paulo </a:t>
            </a:r>
            <a:r>
              <a:rPr lang="pt-BR" sz="1400" b="1" dirty="0"/>
              <a:t>- SP (Link)</a:t>
            </a:r>
            <a:r>
              <a:rPr lang="pt-BR" sz="1400" dirty="0"/>
              <a:t> </a:t>
            </a:r>
          </a:p>
          <a:p>
            <a:r>
              <a:rPr lang="pt-BR" sz="1400" u="sng" dirty="0">
                <a:hlinkClick r:id="rId9"/>
              </a:rPr>
              <a:t>http://www.info4.com.br/gomateria.asp?cod=90049&amp;nome=2631&amp;cliente=2631</a:t>
            </a:r>
            <a:endParaRPr lang="pt-BR" sz="1400" dirty="0"/>
          </a:p>
        </p:txBody>
      </p:sp>
    </p:spTree>
    <p:extLst>
      <p:ext uri="{BB962C8B-B14F-4D97-AF65-F5344CB8AC3E}">
        <p14:creationId xmlns:p14="http://schemas.microsoft.com/office/powerpoint/2010/main" val="889031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27289" y="1988840"/>
            <a:ext cx="6480720" cy="584775"/>
          </a:xfrm>
          <a:prstGeom prst="rect">
            <a:avLst/>
          </a:prstGeom>
        </p:spPr>
        <p:txBody>
          <a:bodyPr wrap="square">
            <a:spAutoFit/>
          </a:bodyPr>
          <a:lstStyle/>
          <a:p>
            <a:pPr algn="ctr"/>
            <a:r>
              <a:rPr lang="pt-BR" sz="1400" dirty="0" smtClean="0"/>
              <a:t>(Apuração em 22/05)</a:t>
            </a:r>
          </a:p>
          <a:p>
            <a:pPr algn="ctr"/>
            <a:r>
              <a:rPr lang="pt-BR" dirty="0" smtClean="0"/>
              <a:t>278.135 acessos no </a:t>
            </a:r>
            <a:r>
              <a:rPr lang="pt-BR" dirty="0"/>
              <a:t>Brasil e em Servidores de </a:t>
            </a:r>
            <a:r>
              <a:rPr lang="pt-BR" dirty="0" smtClean="0"/>
              <a:t>outros 64 países</a:t>
            </a:r>
          </a:p>
        </p:txBody>
      </p:sp>
      <p:graphicFrame>
        <p:nvGraphicFramePr>
          <p:cNvPr id="5" name="Gráfico 4"/>
          <p:cNvGraphicFramePr/>
          <p:nvPr>
            <p:extLst>
              <p:ext uri="{D42A27DB-BD31-4B8C-83A1-F6EECF244321}">
                <p14:modId xmlns:p14="http://schemas.microsoft.com/office/powerpoint/2010/main" val="3112087473"/>
              </p:ext>
            </p:extLst>
          </p:nvPr>
        </p:nvGraphicFramePr>
        <p:xfrm>
          <a:off x="827584" y="2187073"/>
          <a:ext cx="7488832"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2" name="Retângulo 1"/>
          <p:cNvSpPr/>
          <p:nvPr/>
        </p:nvSpPr>
        <p:spPr>
          <a:xfrm>
            <a:off x="1213024" y="2678039"/>
            <a:ext cx="4223072" cy="923330"/>
          </a:xfrm>
          <a:prstGeom prst="rect">
            <a:avLst/>
          </a:prstGeom>
        </p:spPr>
        <p:txBody>
          <a:bodyPr wrap="square">
            <a:spAutoFit/>
          </a:bodyPr>
          <a:lstStyle/>
          <a:p>
            <a:r>
              <a:rPr lang="pt-BR" b="1" dirty="0" smtClean="0"/>
              <a:t>Médias: </a:t>
            </a:r>
          </a:p>
          <a:p>
            <a:r>
              <a:rPr lang="pt-BR" dirty="0" smtClean="0"/>
              <a:t>23.177 acessos/mês</a:t>
            </a:r>
            <a:endParaRPr lang="pt-BR" dirty="0"/>
          </a:p>
          <a:p>
            <a:r>
              <a:rPr lang="pt-BR" dirty="0" smtClean="0"/>
              <a:t>772 acessos/dia       </a:t>
            </a:r>
            <a:endParaRPr lang="pt-BR" dirty="0"/>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36512" y="-2738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14" y="9915"/>
            <a:ext cx="2948186" cy="1114829"/>
          </a:xfrm>
          <a:prstGeom prst="rect">
            <a:avLst/>
          </a:prstGeom>
        </p:spPr>
      </p:pic>
      <p:sp>
        <p:nvSpPr>
          <p:cNvPr id="3" name="Retângulo 2"/>
          <p:cNvSpPr/>
          <p:nvPr/>
        </p:nvSpPr>
        <p:spPr>
          <a:xfrm>
            <a:off x="6637060" y="1134694"/>
            <a:ext cx="2183412" cy="369332"/>
          </a:xfrm>
          <a:prstGeom prst="rect">
            <a:avLst/>
          </a:prstGeom>
        </p:spPr>
        <p:txBody>
          <a:bodyPr wrap="square">
            <a:spAutoFit/>
          </a:bodyPr>
          <a:lstStyle/>
          <a:p>
            <a:pPr algn="ctr"/>
            <a:r>
              <a:rPr lang="pt-BR" b="1" dirty="0">
                <a:latin typeface="Arial" pitchFamily="34" charset="0"/>
                <a:cs typeface="Arial" pitchFamily="34" charset="0"/>
              </a:rPr>
              <a:t>Evolução</a:t>
            </a:r>
          </a:p>
        </p:txBody>
      </p:sp>
    </p:spTree>
    <p:extLst>
      <p:ext uri="{BB962C8B-B14F-4D97-AF65-F5344CB8AC3E}">
        <p14:creationId xmlns:p14="http://schemas.microsoft.com/office/powerpoint/2010/main" val="2062358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778790" y="2924944"/>
            <a:ext cx="7586420" cy="3293209"/>
          </a:xfrm>
          <a:prstGeom prst="rect">
            <a:avLst/>
          </a:prstGeom>
          <a:noFill/>
        </p:spPr>
        <p:txBody>
          <a:bodyPr wrap="square" rtlCol="0">
            <a:spAutoFit/>
          </a:bodyPr>
          <a:lstStyle/>
          <a:p>
            <a:pPr algn="ctr"/>
            <a:endParaRPr lang="pt-BR" sz="2800" b="1" dirty="0" smtClean="0"/>
          </a:p>
          <a:p>
            <a:pPr algn="ctr"/>
            <a:r>
              <a:rPr lang="pt-BR" dirty="0"/>
              <a:t>Alemanha, Arábia Saudita, Argentina, Austrália, Áustria, Azerbaijão, Bélgica, Bolívia, Bósnia e </a:t>
            </a:r>
            <a:r>
              <a:rPr lang="pt-BR" dirty="0" err="1"/>
              <a:t>Herzogovina</a:t>
            </a:r>
            <a:r>
              <a:rPr lang="pt-BR" dirty="0"/>
              <a:t>, Brasil, Canadá, Chile, China, Colômbia, Costa Rica, Croácia, Dinamarca, Emirados Árabes, Equador, Eslováquia, Espanha, Estados Unidos, França, Geórgia, Grécia, Holanda, Honduras, Hungria, Índia, Indonésia, Inglaterra, Irlanda, Israel, Itália, Japão, Lituânia, Luxemburgo, Malásia, Marrocos, Martinica, México, Nova Zelândia, Paraguai, Paquistão, Polônia, Porto Rico, Portugal, Quênia, Reino Unido, República Tcheca, República da Coreia, República Dominicana, Romênia, Rússia, Sérvia, Suíça, Tailândia, Taiwan, Tunísia, Turquia, Ucrânia, Uruguai e Venezuela.</a:t>
            </a:r>
          </a:p>
        </p:txBody>
      </p:sp>
      <p:sp>
        <p:nvSpPr>
          <p:cNvPr id="7" name="Retângulo 6"/>
          <p:cNvSpPr/>
          <p:nvPr/>
        </p:nvSpPr>
        <p:spPr>
          <a:xfrm>
            <a:off x="741617" y="2708920"/>
            <a:ext cx="7488832" cy="800219"/>
          </a:xfrm>
          <a:prstGeom prst="rect">
            <a:avLst/>
          </a:prstGeom>
        </p:spPr>
        <p:txBody>
          <a:bodyPr wrap="square">
            <a:spAutoFit/>
          </a:bodyPr>
          <a:lstStyle/>
          <a:p>
            <a:pPr algn="ctr"/>
            <a:r>
              <a:rPr lang="pt-BR" sz="1400" dirty="0" smtClean="0"/>
              <a:t>(Apuração em 22/05)</a:t>
            </a:r>
          </a:p>
          <a:p>
            <a:pPr algn="ctr"/>
            <a:endParaRPr lang="pt-BR" sz="1400" dirty="0"/>
          </a:p>
          <a:p>
            <a:endParaRPr lang="pt-BR" dirty="0"/>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887" y="5453"/>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814" y="8999"/>
            <a:ext cx="2948186" cy="1114829"/>
          </a:xfrm>
          <a:prstGeom prst="rect">
            <a:avLst/>
          </a:prstGeom>
        </p:spPr>
      </p:pic>
      <p:sp>
        <p:nvSpPr>
          <p:cNvPr id="2" name="Retângulo 1"/>
          <p:cNvSpPr/>
          <p:nvPr/>
        </p:nvSpPr>
        <p:spPr>
          <a:xfrm>
            <a:off x="6208588" y="1156102"/>
            <a:ext cx="2827908" cy="369332"/>
          </a:xfrm>
          <a:prstGeom prst="rect">
            <a:avLst/>
          </a:prstGeom>
        </p:spPr>
        <p:txBody>
          <a:bodyPr wrap="square">
            <a:spAutoFit/>
          </a:bodyPr>
          <a:lstStyle/>
          <a:p>
            <a:pPr algn="ctr"/>
            <a:r>
              <a:rPr lang="pt-BR" b="1" dirty="0">
                <a:latin typeface="Arial" pitchFamily="34" charset="0"/>
                <a:cs typeface="Arial" pitchFamily="34" charset="0"/>
              </a:rPr>
              <a:t>Países/Servidores</a:t>
            </a:r>
          </a:p>
        </p:txBody>
      </p:sp>
    </p:spTree>
    <p:extLst>
      <p:ext uri="{BB962C8B-B14F-4D97-AF65-F5344CB8AC3E}">
        <p14:creationId xmlns:p14="http://schemas.microsoft.com/office/powerpoint/2010/main" val="600885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29" t="11979" r="13421" b="6250"/>
          <a:stretch/>
        </p:blipFill>
        <p:spPr bwMode="auto">
          <a:xfrm>
            <a:off x="1582843" y="2636912"/>
            <a:ext cx="6266987"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1582842" y="1988840"/>
            <a:ext cx="4357310" cy="523220"/>
          </a:xfrm>
          <a:prstGeom prst="rect">
            <a:avLst/>
          </a:prstGeom>
          <a:noFill/>
        </p:spPr>
        <p:txBody>
          <a:bodyPr wrap="square" rtlCol="0">
            <a:spAutoFit/>
          </a:bodyPr>
          <a:lstStyle/>
          <a:p>
            <a:r>
              <a:rPr lang="pt-BR" sz="1400" b="1" dirty="0" smtClean="0">
                <a:solidFill>
                  <a:srgbClr val="FF0000"/>
                </a:solidFill>
              </a:rPr>
              <a:t>776 pessoas conectadas ao perfil</a:t>
            </a:r>
          </a:p>
          <a:p>
            <a:r>
              <a:rPr lang="pt-BR" sz="1400" b="1" dirty="0" smtClean="0">
                <a:solidFill>
                  <a:srgbClr val="FF0000"/>
                </a:solidFill>
              </a:rPr>
              <a:t>344 pessoas curtiram a página</a:t>
            </a:r>
            <a:endParaRPr lang="pt-BR" sz="1400" b="1" dirty="0">
              <a:solidFill>
                <a:srgbClr val="FF0000"/>
              </a:solidFill>
            </a:endParaRP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887" y="5453"/>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14" y="8999"/>
            <a:ext cx="2948186" cy="1114829"/>
          </a:xfrm>
          <a:prstGeom prst="rect">
            <a:avLst/>
          </a:prstGeom>
        </p:spPr>
      </p:pic>
      <p:sp>
        <p:nvSpPr>
          <p:cNvPr id="2" name="Retângulo 1"/>
          <p:cNvSpPr/>
          <p:nvPr/>
        </p:nvSpPr>
        <p:spPr>
          <a:xfrm>
            <a:off x="6516217" y="1167977"/>
            <a:ext cx="2520280" cy="369332"/>
          </a:xfrm>
          <a:prstGeom prst="rect">
            <a:avLst/>
          </a:prstGeom>
        </p:spPr>
        <p:txBody>
          <a:bodyPr wrap="square">
            <a:spAutoFit/>
          </a:bodyPr>
          <a:lstStyle/>
          <a:p>
            <a:pPr algn="ctr"/>
            <a:r>
              <a:rPr lang="pt-BR" b="1" dirty="0">
                <a:latin typeface="Arial" pitchFamily="34" charset="0"/>
                <a:cs typeface="Arial" pitchFamily="34" charset="0"/>
              </a:rPr>
              <a:t>Mídias Sociais</a:t>
            </a:r>
            <a:endParaRPr lang="pt-BR" sz="2000" dirty="0">
              <a:latin typeface="Arial" pitchFamily="34" charset="0"/>
              <a:cs typeface="Arial" pitchFamily="34" charset="0"/>
            </a:endParaRPr>
          </a:p>
        </p:txBody>
      </p:sp>
      <p:sp>
        <p:nvSpPr>
          <p:cNvPr id="3" name="CaixaDeTexto 2"/>
          <p:cNvSpPr txBox="1"/>
          <p:nvPr/>
        </p:nvSpPr>
        <p:spPr>
          <a:xfrm>
            <a:off x="3419872" y="1537308"/>
            <a:ext cx="1656184" cy="646331"/>
          </a:xfrm>
          <a:prstGeom prst="rect">
            <a:avLst/>
          </a:prstGeom>
          <a:noFill/>
        </p:spPr>
        <p:txBody>
          <a:bodyPr wrap="square" rtlCol="0">
            <a:spAutoFit/>
          </a:bodyPr>
          <a:lstStyle/>
          <a:p>
            <a:r>
              <a:rPr lang="pt-BR" b="1" dirty="0" err="1" smtClean="0">
                <a:latin typeface="Arial" pitchFamily="34" charset="0"/>
                <a:cs typeface="Arial" pitchFamily="34" charset="0"/>
              </a:rPr>
              <a:t>Facebook</a:t>
            </a:r>
            <a:r>
              <a:rPr lang="pt-BR" dirty="0" smtClean="0">
                <a:latin typeface="Arial" pitchFamily="34" charset="0"/>
                <a:cs typeface="Arial" pitchFamily="34" charset="0"/>
              </a:rPr>
              <a:t/>
            </a:r>
            <a:br>
              <a:rPr lang="pt-BR" dirty="0" smtClean="0">
                <a:latin typeface="Arial" pitchFamily="34" charset="0"/>
                <a:cs typeface="Arial" pitchFamily="34" charset="0"/>
              </a:rPr>
            </a:br>
            <a:endParaRPr lang="pt-BR" dirty="0">
              <a:latin typeface="Arial" pitchFamily="34" charset="0"/>
              <a:cs typeface="Arial" pitchFamily="34" charset="0"/>
            </a:endParaRPr>
          </a:p>
        </p:txBody>
      </p:sp>
    </p:spTree>
    <p:extLst>
      <p:ext uri="{BB962C8B-B14F-4D97-AF65-F5344CB8AC3E}">
        <p14:creationId xmlns:p14="http://schemas.microsoft.com/office/powerpoint/2010/main" val="314264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66446" y="2179603"/>
            <a:ext cx="3633545" cy="738664"/>
          </a:xfrm>
          <a:prstGeom prst="rect">
            <a:avLst/>
          </a:prstGeom>
          <a:noFill/>
        </p:spPr>
        <p:txBody>
          <a:bodyPr wrap="square" rtlCol="0">
            <a:spAutoFit/>
          </a:bodyPr>
          <a:lstStyle/>
          <a:p>
            <a:r>
              <a:rPr lang="pt-BR" sz="1400" b="1" dirty="0" smtClean="0">
                <a:solidFill>
                  <a:srgbClr val="FF0000"/>
                </a:solidFill>
              </a:rPr>
              <a:t>176 seguidores</a:t>
            </a:r>
          </a:p>
          <a:p>
            <a:pPr algn="ctr"/>
            <a:endParaRPr lang="pt-BR" sz="2800"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806" b="7986"/>
          <a:stretch/>
        </p:blipFill>
        <p:spPr bwMode="auto">
          <a:xfrm>
            <a:off x="866447" y="2871900"/>
            <a:ext cx="7622588" cy="379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ixaDeTexto 11"/>
          <p:cNvSpPr txBox="1"/>
          <p:nvPr/>
        </p:nvSpPr>
        <p:spPr>
          <a:xfrm>
            <a:off x="1111836" y="1493160"/>
            <a:ext cx="7586420" cy="400110"/>
          </a:xfrm>
          <a:prstGeom prst="rect">
            <a:avLst/>
          </a:prstGeom>
          <a:noFill/>
        </p:spPr>
        <p:txBody>
          <a:bodyPr wrap="square" rtlCol="0">
            <a:spAutoFit/>
          </a:bodyPr>
          <a:lstStyle/>
          <a:p>
            <a:pPr algn="ctr"/>
            <a:r>
              <a:rPr lang="pt-BR" sz="2000" b="1" dirty="0" err="1" smtClean="0"/>
              <a:t>Twitter</a:t>
            </a:r>
            <a:endParaRPr lang="pt-BR" sz="2000" b="1" dirty="0" smtClean="0"/>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887" y="17328"/>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14" y="8999"/>
            <a:ext cx="2948186" cy="1114829"/>
          </a:xfrm>
          <a:prstGeom prst="rect">
            <a:avLst/>
          </a:prstGeom>
        </p:spPr>
      </p:pic>
      <p:sp>
        <p:nvSpPr>
          <p:cNvPr id="2" name="Retângulo 1"/>
          <p:cNvSpPr/>
          <p:nvPr/>
        </p:nvSpPr>
        <p:spPr>
          <a:xfrm>
            <a:off x="6889885" y="1123828"/>
            <a:ext cx="1930587" cy="369332"/>
          </a:xfrm>
          <a:prstGeom prst="rect">
            <a:avLst/>
          </a:prstGeom>
        </p:spPr>
        <p:txBody>
          <a:bodyPr wrap="square">
            <a:spAutoFit/>
          </a:bodyPr>
          <a:lstStyle/>
          <a:p>
            <a:pPr algn="ctr"/>
            <a:r>
              <a:rPr lang="pt-BR" b="1" dirty="0">
                <a:latin typeface="Arial" pitchFamily="34" charset="0"/>
                <a:cs typeface="Arial" pitchFamily="34" charset="0"/>
              </a:rPr>
              <a:t>Mídias Sociais</a:t>
            </a:r>
            <a:endParaRPr lang="pt-BR" sz="2000" dirty="0">
              <a:latin typeface="Arial" pitchFamily="34" charset="0"/>
              <a:cs typeface="Arial" pitchFamily="34" charset="0"/>
            </a:endParaRPr>
          </a:p>
        </p:txBody>
      </p:sp>
    </p:spTree>
    <p:extLst>
      <p:ext uri="{BB962C8B-B14F-4D97-AF65-F5344CB8AC3E}">
        <p14:creationId xmlns:p14="http://schemas.microsoft.com/office/powerpoint/2010/main" val="2403812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39552" y="2852936"/>
            <a:ext cx="7848872" cy="2736304"/>
          </a:xfrm>
        </p:spPr>
        <p:txBody>
          <a:bodyPr>
            <a:normAutofit/>
          </a:bodyPr>
          <a:lstStyle/>
          <a:p>
            <a:pPr algn="ct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PRESTAÇÃO DE CONTAS </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maio</a:t>
            </a: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/2012</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Portal da Câmara</a:t>
            </a:r>
            <a:endParaRPr lang="pt-BR"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1398736" y="4462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320" y="1700808"/>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9649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6"/>
          <p:cNvGrpSpPr/>
          <p:nvPr/>
        </p:nvGrpSpPr>
        <p:grpSpPr>
          <a:xfrm>
            <a:off x="0" y="3592"/>
            <a:ext cx="9144000" cy="1335315"/>
            <a:chOff x="0" y="3592"/>
            <a:chExt cx="9144000" cy="1335315"/>
          </a:xfrm>
        </p:grpSpPr>
        <p:pic>
          <p:nvPicPr>
            <p:cNvPr id="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5" name="CaixaDeTexto 4"/>
          <p:cNvSpPr txBox="1"/>
          <p:nvPr/>
        </p:nvSpPr>
        <p:spPr>
          <a:xfrm>
            <a:off x="251520" y="1340768"/>
            <a:ext cx="3521092" cy="584775"/>
          </a:xfrm>
          <a:prstGeom prst="rect">
            <a:avLst/>
          </a:prstGeom>
          <a:noFill/>
        </p:spPr>
        <p:txBody>
          <a:bodyPr wrap="none" rtlCol="0">
            <a:spAutoFit/>
          </a:bodyPr>
          <a:lstStyle/>
          <a:p>
            <a:r>
              <a:rPr lang="pt-BR" sz="3200" b="1" dirty="0" smtClean="0"/>
              <a:t>Audiência do Portal</a:t>
            </a:r>
            <a:endParaRPr lang="pt-BR" sz="3200" b="1" dirty="0"/>
          </a:p>
        </p:txBody>
      </p:sp>
      <p:grpSp>
        <p:nvGrpSpPr>
          <p:cNvPr id="3" name="Grupo 24"/>
          <p:cNvGrpSpPr/>
          <p:nvPr/>
        </p:nvGrpSpPr>
        <p:grpSpPr>
          <a:xfrm>
            <a:off x="395536" y="3303808"/>
            <a:ext cx="8181690" cy="1189013"/>
            <a:chOff x="123662" y="3212976"/>
            <a:chExt cx="8181690" cy="1189013"/>
          </a:xfrm>
        </p:grpSpPr>
        <p:sp>
          <p:nvSpPr>
            <p:cNvPr id="12" name="CaixaDeTexto 11"/>
            <p:cNvSpPr txBox="1"/>
            <p:nvPr/>
          </p:nvSpPr>
          <p:spPr>
            <a:xfrm>
              <a:off x="1835696" y="3466335"/>
              <a:ext cx="6469656" cy="646331"/>
            </a:xfrm>
            <a:prstGeom prst="rect">
              <a:avLst/>
            </a:prstGeom>
            <a:noFill/>
          </p:spPr>
          <p:txBody>
            <a:bodyPr wrap="none" rtlCol="0">
              <a:spAutoFit/>
            </a:bodyPr>
            <a:lstStyle/>
            <a:p>
              <a:r>
                <a:rPr lang="pt-BR" b="1" dirty="0"/>
                <a:t>Aumento de </a:t>
              </a:r>
              <a:r>
                <a:rPr lang="pt-BR" b="1" dirty="0" smtClean="0"/>
                <a:t> </a:t>
              </a:r>
              <a:r>
                <a:rPr lang="pt-B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161%</a:t>
              </a:r>
              <a:r>
                <a:rPr lang="pt-B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pt-BR" b="1" dirty="0" smtClean="0"/>
                <a:t>em </a:t>
              </a:r>
              <a:r>
                <a:rPr lang="pt-BR" b="1" dirty="0"/>
                <a:t>relação ao mesmo mês do ano </a:t>
              </a:r>
              <a:r>
                <a:rPr lang="pt-BR" b="1" dirty="0" smtClean="0"/>
                <a:t>anterior</a:t>
              </a:r>
              <a:endParaRPr lang="pt-BR" b="1" dirty="0"/>
            </a:p>
          </p:txBody>
        </p:sp>
        <p:grpSp>
          <p:nvGrpSpPr>
            <p:cNvPr id="4" name="Grupo 21"/>
            <p:cNvGrpSpPr/>
            <p:nvPr/>
          </p:nvGrpSpPr>
          <p:grpSpPr>
            <a:xfrm>
              <a:off x="123662" y="3212976"/>
              <a:ext cx="1794651" cy="1189013"/>
              <a:chOff x="-36512" y="3127593"/>
              <a:chExt cx="2589612" cy="1721633"/>
            </a:xfrm>
          </p:grpSpPr>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27593"/>
                <a:ext cx="2226078" cy="1669559"/>
              </a:xfrm>
              <a:prstGeom prst="rect">
                <a:avLst/>
              </a:prstGeom>
            </p:spPr>
          </p:pic>
          <p:sp>
            <p:nvSpPr>
              <p:cNvPr id="19" name="CaixaDeTexto 18"/>
              <p:cNvSpPr txBox="1"/>
              <p:nvPr/>
            </p:nvSpPr>
            <p:spPr>
              <a:xfrm>
                <a:off x="-36512" y="4448145"/>
                <a:ext cx="1293469" cy="401081"/>
              </a:xfrm>
              <a:prstGeom prst="rect">
                <a:avLst/>
              </a:prstGeom>
              <a:noFill/>
            </p:spPr>
            <p:txBody>
              <a:bodyPr wrap="none" rtlCol="0">
                <a:spAutoFit/>
              </a:bodyPr>
              <a:lstStyle/>
              <a:p>
                <a:r>
                  <a:rPr lang="pt-BR" sz="1200" b="1" dirty="0" smtClean="0">
                    <a:solidFill>
                      <a:srgbClr val="002060"/>
                    </a:solidFill>
                  </a:rPr>
                  <a:t>Maio/2011</a:t>
                </a:r>
                <a:endParaRPr lang="pt-BR" sz="1200" b="1" dirty="0">
                  <a:solidFill>
                    <a:srgbClr val="002060"/>
                  </a:solidFill>
                </a:endParaRPr>
              </a:p>
            </p:txBody>
          </p:sp>
          <p:sp>
            <p:nvSpPr>
              <p:cNvPr id="21" name="CaixaDeTexto 20"/>
              <p:cNvSpPr txBox="1"/>
              <p:nvPr/>
            </p:nvSpPr>
            <p:spPr>
              <a:xfrm>
                <a:off x="1259631" y="4448145"/>
                <a:ext cx="1293469" cy="401081"/>
              </a:xfrm>
              <a:prstGeom prst="rect">
                <a:avLst/>
              </a:prstGeom>
              <a:noFill/>
            </p:spPr>
            <p:txBody>
              <a:bodyPr wrap="none" rtlCol="0">
                <a:spAutoFit/>
              </a:bodyPr>
              <a:lstStyle/>
              <a:p>
                <a:r>
                  <a:rPr lang="pt-BR" sz="1200" b="1" dirty="0" smtClean="0">
                    <a:solidFill>
                      <a:srgbClr val="002060"/>
                    </a:solidFill>
                  </a:rPr>
                  <a:t>Maio/2012</a:t>
                </a:r>
                <a:endParaRPr lang="pt-BR" sz="1200" b="1" dirty="0">
                  <a:solidFill>
                    <a:srgbClr val="002060"/>
                  </a:solidFill>
                </a:endParaRPr>
              </a:p>
            </p:txBody>
          </p:sp>
        </p:grpSp>
      </p:grpSp>
      <p:grpSp>
        <p:nvGrpSpPr>
          <p:cNvPr id="6" name="Grupo 30"/>
          <p:cNvGrpSpPr/>
          <p:nvPr/>
        </p:nvGrpSpPr>
        <p:grpSpPr>
          <a:xfrm>
            <a:off x="313105" y="2228254"/>
            <a:ext cx="5184602" cy="984627"/>
            <a:chOff x="313105" y="2228254"/>
            <a:chExt cx="5184602" cy="984627"/>
          </a:xfrm>
        </p:grpSpPr>
        <p:pic>
          <p:nvPicPr>
            <p:cNvPr id="27" name="Imagem 26"/>
            <p:cNvPicPr>
              <a:picLocks noChangeAspect="1"/>
            </p:cNvPicPr>
            <p:nvPr/>
          </p:nvPicPr>
          <p:blipFill rotWithShape="1">
            <a:blip r:embed="rId5" cstate="print">
              <a:extLst>
                <a:ext uri="{28A0092B-C50C-407E-A947-70E740481C1C}">
                  <a14:useLocalDpi xmlns:a14="http://schemas.microsoft.com/office/drawing/2010/main" val="0"/>
                </a:ext>
              </a:extLst>
            </a:blip>
            <a:srcRect l="17507" t="5563" r="3513" b="15948"/>
            <a:stretch/>
          </p:blipFill>
          <p:spPr>
            <a:xfrm>
              <a:off x="313105" y="2228254"/>
              <a:ext cx="1321044" cy="9846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tângulo 9"/>
            <p:cNvSpPr/>
            <p:nvPr/>
          </p:nvSpPr>
          <p:spPr>
            <a:xfrm>
              <a:off x="1634149" y="2458958"/>
              <a:ext cx="3863558" cy="523220"/>
            </a:xfrm>
            <a:prstGeom prst="rect">
              <a:avLst/>
            </a:prstGeom>
          </p:spPr>
          <p:txBody>
            <a:bodyPr wrap="none">
              <a:spAutoFit/>
            </a:bodyPr>
            <a:lstStyle/>
            <a:p>
              <a:r>
                <a:rPr lang="pt-BR" sz="2800" b="1" dirty="0" smtClean="0">
                  <a:ln w="900" cmpd="sng">
                    <a:solidFill>
                      <a:srgbClr val="00206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1,9 </a:t>
              </a:r>
              <a:r>
                <a:rPr lang="pt-BR" sz="2800" b="1" dirty="0">
                  <a:ln w="900" cmpd="sng">
                    <a:solidFill>
                      <a:srgbClr val="00206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milhão </a:t>
              </a:r>
              <a:r>
                <a:rPr lang="pt-BR" b="1" dirty="0"/>
                <a:t>de páginas acessadas</a:t>
              </a:r>
            </a:p>
          </p:txBody>
        </p:sp>
      </p:grpSp>
      <p:grpSp>
        <p:nvGrpSpPr>
          <p:cNvPr id="7" name="Grupo 27"/>
          <p:cNvGrpSpPr/>
          <p:nvPr/>
        </p:nvGrpSpPr>
        <p:grpSpPr>
          <a:xfrm>
            <a:off x="395536" y="4547784"/>
            <a:ext cx="5907498" cy="1005209"/>
            <a:chOff x="590873" y="4628164"/>
            <a:chExt cx="5907498" cy="1005209"/>
          </a:xfrm>
        </p:grpSpPr>
        <p:sp>
          <p:nvSpPr>
            <p:cNvPr id="13" name="CaixaDeTexto 12"/>
            <p:cNvSpPr txBox="1"/>
            <p:nvPr/>
          </p:nvSpPr>
          <p:spPr>
            <a:xfrm>
              <a:off x="590873" y="4869158"/>
              <a:ext cx="4952253" cy="523220"/>
            </a:xfrm>
            <a:prstGeom prst="rect">
              <a:avLst/>
            </a:prstGeom>
            <a:noFill/>
          </p:spPr>
          <p:txBody>
            <a:bodyPr wrap="none" rtlCol="0">
              <a:spAutoFit/>
            </a:bodyPr>
            <a:lstStyle/>
            <a:p>
              <a:r>
                <a:rPr lang="pt-BR" b="1" dirty="0"/>
                <a:t>Total nos últimos 12 meses: </a:t>
              </a:r>
              <a:r>
                <a:rPr lang="pt-B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12,7 milhões</a:t>
              </a:r>
              <a:endParaRPr lang="pt-BR" b="1"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7012" y="4628164"/>
              <a:ext cx="1041359" cy="100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upo 29"/>
          <p:cNvGrpSpPr/>
          <p:nvPr/>
        </p:nvGrpSpPr>
        <p:grpSpPr>
          <a:xfrm>
            <a:off x="1963554" y="5643919"/>
            <a:ext cx="5917270" cy="939008"/>
            <a:chOff x="1963554" y="5643919"/>
            <a:chExt cx="5917270" cy="939008"/>
          </a:xfrm>
        </p:grpSpPr>
        <p:sp>
          <p:nvSpPr>
            <p:cNvPr id="14" name="CaixaDeTexto 13"/>
            <p:cNvSpPr txBox="1"/>
            <p:nvPr/>
          </p:nvSpPr>
          <p:spPr>
            <a:xfrm>
              <a:off x="1963554" y="5851813"/>
              <a:ext cx="4964436" cy="523220"/>
            </a:xfrm>
            <a:prstGeom prst="rect">
              <a:avLst/>
            </a:prstGeom>
            <a:noFill/>
          </p:spPr>
          <p:txBody>
            <a:bodyPr wrap="none" rtlCol="0">
              <a:spAutoFit/>
            </a:bodyPr>
            <a:lstStyle/>
            <a:p>
              <a:r>
                <a:rPr lang="pt-BR" b="1" dirty="0"/>
                <a:t>Visitas únicas nos últimos 12 meses: </a:t>
              </a:r>
              <a:r>
                <a:rPr lang="pt-B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701 mil</a:t>
              </a:r>
              <a:endParaRPr lang="pt-BR" b="1" dirty="0"/>
            </a:p>
          </p:txBody>
        </p:sp>
        <p:pic>
          <p:nvPicPr>
            <p:cNvPr id="29" name="Imagem 28"/>
            <p:cNvPicPr>
              <a:picLocks noChangeAspect="1"/>
            </p:cNvPicPr>
            <p:nvPr/>
          </p:nvPicPr>
          <p:blipFill rotWithShape="1">
            <a:blip r:embed="rId7" cstate="print">
              <a:extLst>
                <a:ext uri="{28A0092B-C50C-407E-A947-70E740481C1C}">
                  <a14:useLocalDpi xmlns:a14="http://schemas.microsoft.com/office/drawing/2010/main" val="0"/>
                </a:ext>
              </a:extLst>
            </a:blip>
            <a:srcRect l="17490" r="2276" b="6625"/>
            <a:stretch/>
          </p:blipFill>
          <p:spPr>
            <a:xfrm>
              <a:off x="6745248" y="5643919"/>
              <a:ext cx="1135576" cy="939008"/>
            </a:xfrm>
            <a:prstGeom prst="rect">
              <a:avLst/>
            </a:prstGeom>
          </p:spPr>
        </p:pic>
      </p:grpSp>
    </p:spTree>
    <p:extLst>
      <p:ext uri="{BB962C8B-B14F-4D97-AF65-F5344CB8AC3E}">
        <p14:creationId xmlns:p14="http://schemas.microsoft.com/office/powerpoint/2010/main" val="1678316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28184" y="824008"/>
            <a:ext cx="2880320" cy="514898"/>
          </a:xfrm>
        </p:spPr>
        <p:txBody>
          <a:bodyPr>
            <a:normAutofit/>
          </a:bodyPr>
          <a:lstStyle/>
          <a:p>
            <a:r>
              <a:rPr lang="pt-BR" sz="1800" b="1" dirty="0" smtClean="0">
                <a:latin typeface="Calibri" pitchFamily="34" charset="0"/>
                <a:cs typeface="Calibri" pitchFamily="34" charset="0"/>
              </a:rPr>
              <a:t>Notícias</a:t>
            </a:r>
            <a:endParaRPr lang="pt-BR" sz="1800" b="1" dirty="0">
              <a:latin typeface="Calibri" pitchFamily="34" charset="0"/>
              <a:cs typeface="Calibri" pitchFamily="34" charset="0"/>
            </a:endParaRPr>
          </a:p>
        </p:txBody>
      </p:sp>
      <p:sp>
        <p:nvSpPr>
          <p:cNvPr id="9" name="CaixaDeTexto 8"/>
          <p:cNvSpPr txBox="1"/>
          <p:nvPr/>
        </p:nvSpPr>
        <p:spPr>
          <a:xfrm>
            <a:off x="323528" y="1916832"/>
            <a:ext cx="2232248" cy="2031325"/>
          </a:xfrm>
          <a:prstGeom prst="rect">
            <a:avLst/>
          </a:prstGeom>
          <a:noFill/>
        </p:spPr>
        <p:txBody>
          <a:bodyPr wrap="square" rtlCol="0">
            <a:spAutoFit/>
          </a:bodyPr>
          <a:lstStyle/>
          <a:p>
            <a:r>
              <a:rPr lang="pt-BR" sz="1200" b="1" i="1" dirty="0" smtClean="0"/>
              <a:t>A equipe de reportagem do Portal da Câmara produziu </a:t>
            </a:r>
            <a:r>
              <a:rPr lang="pt-BR" sz="1400" b="1" i="1" dirty="0" smtClean="0">
                <a:solidFill>
                  <a:srgbClr val="C00000"/>
                </a:solidFill>
              </a:rPr>
              <a:t>280 reportagens</a:t>
            </a:r>
            <a:r>
              <a:rPr lang="pt-BR" sz="1200" b="1" i="1" dirty="0" smtClean="0">
                <a:solidFill>
                  <a:srgbClr val="FF0000"/>
                </a:solidFill>
              </a:rPr>
              <a:t> </a:t>
            </a:r>
            <a:r>
              <a:rPr lang="pt-BR" sz="1200" b="1" i="1" dirty="0" smtClean="0"/>
              <a:t>sobre projetos, leis e eventos </a:t>
            </a:r>
            <a:r>
              <a:rPr lang="pt-BR" sz="1200" b="1" i="1" dirty="0"/>
              <a:t>ocorridos na </a:t>
            </a:r>
            <a:r>
              <a:rPr lang="pt-BR" sz="1200" b="1" i="1" dirty="0" smtClean="0"/>
              <a:t>Câmara Municipal de São Paulo durante o mês </a:t>
            </a:r>
            <a:r>
              <a:rPr lang="pt-BR" sz="1200" b="1" i="1" dirty="0" smtClean="0">
                <a:solidFill>
                  <a:srgbClr val="C00000"/>
                </a:solidFill>
              </a:rPr>
              <a:t>de MAIO de 2012</a:t>
            </a:r>
            <a:r>
              <a:rPr lang="pt-BR" sz="1200" b="1" i="1" dirty="0" smtClean="0"/>
              <a:t>.  Neste período, foram produzidas </a:t>
            </a:r>
            <a:r>
              <a:rPr lang="pt-BR" sz="1400" b="1" i="1" dirty="0" smtClean="0">
                <a:solidFill>
                  <a:srgbClr val="C00000"/>
                </a:solidFill>
              </a:rPr>
              <a:t>91 fotos</a:t>
            </a:r>
            <a:r>
              <a:rPr lang="pt-BR" sz="1200" b="1" i="1" dirty="0" smtClean="0"/>
              <a:t>, todas disponibilizadas na capa e nas páginas internas do Portal</a:t>
            </a:r>
            <a:endParaRPr lang="pt-BR" sz="2000" dirty="0"/>
          </a:p>
        </p:txBody>
      </p:sp>
      <p:pic>
        <p:nvPicPr>
          <p:cNvPr id="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m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0" name="Conector reto 19"/>
          <p:cNvCxnSpPr/>
          <p:nvPr/>
        </p:nvCxnSpPr>
        <p:spPr>
          <a:xfrm>
            <a:off x="611560" y="1772816"/>
            <a:ext cx="1656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Espaço Reservado para Conteúdo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71800" y="1772816"/>
            <a:ext cx="6192688" cy="359703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7" name="Imagem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4365104"/>
            <a:ext cx="4476750" cy="157162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8965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7601" y="980728"/>
            <a:ext cx="2946399" cy="360040"/>
          </a:xfrm>
        </p:spPr>
        <p:txBody>
          <a:bodyPr>
            <a:noAutofit/>
          </a:bodyPr>
          <a:lstStyle/>
          <a:p>
            <a:r>
              <a:rPr lang="pt-BR" sz="1800" b="1" dirty="0" smtClean="0">
                <a:latin typeface="Calibri" pitchFamily="34" charset="0"/>
                <a:cs typeface="Calibri" pitchFamily="34" charset="0"/>
              </a:rPr>
              <a:t>Acesso à Informação</a:t>
            </a:r>
            <a:endParaRPr lang="pt-BR" sz="1800" b="1" dirty="0">
              <a:latin typeface="Calibri" pitchFamily="34" charset="0"/>
              <a:cs typeface="Calibri" pitchFamily="34" charset="0"/>
            </a:endParaRPr>
          </a:p>
        </p:txBody>
      </p:sp>
      <p:sp>
        <p:nvSpPr>
          <p:cNvPr id="6" name="CaixaDeTexto 5"/>
          <p:cNvSpPr txBox="1"/>
          <p:nvPr/>
        </p:nvSpPr>
        <p:spPr>
          <a:xfrm>
            <a:off x="611560" y="1484783"/>
            <a:ext cx="7992888" cy="738664"/>
          </a:xfrm>
          <a:prstGeom prst="rect">
            <a:avLst/>
          </a:prstGeom>
          <a:noFill/>
        </p:spPr>
        <p:txBody>
          <a:bodyPr wrap="square" rtlCol="0">
            <a:spAutoFit/>
          </a:bodyPr>
          <a:lstStyle/>
          <a:p>
            <a:r>
              <a:rPr lang="pt-BR" sz="1400" b="1" i="1" dirty="0" smtClean="0"/>
              <a:t>As equipe de design e programação, em conjunto com a redação, criaram um hotsite com explicações sobre como funciona a </a:t>
            </a:r>
            <a:r>
              <a:rPr lang="pt-BR" sz="1400" b="1" i="1" dirty="0" smtClean="0">
                <a:solidFill>
                  <a:srgbClr val="FF0000"/>
                </a:solidFill>
              </a:rPr>
              <a:t>Lei de Acesso à Informação</a:t>
            </a:r>
            <a:r>
              <a:rPr lang="pt-BR" sz="1400" b="1" i="1" dirty="0" smtClean="0"/>
              <a:t> e como o cidadão pode consultar os dados da Câmara Municipal</a:t>
            </a:r>
            <a:endParaRPr lang="pt-BR" sz="1400" b="1" i="1" dirty="0"/>
          </a:p>
        </p:txBody>
      </p:sp>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2334970"/>
            <a:ext cx="3600399" cy="3005976"/>
          </a:xfrm>
          <a:prstGeom prst="rect">
            <a:avLst/>
          </a:prstGeom>
          <a:ln>
            <a:solidFill>
              <a:schemeClr val="tx1">
                <a:lumMod val="50000"/>
                <a:lumOff val="50000"/>
              </a:schemeClr>
            </a:solidFill>
          </a:ln>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2204864"/>
            <a:ext cx="3832120" cy="3136082"/>
          </a:xfrm>
          <a:prstGeom prst="rect">
            <a:avLst/>
          </a:prstGeom>
          <a:ln>
            <a:solidFill>
              <a:schemeClr val="tx1">
                <a:lumMod val="50000"/>
                <a:lumOff val="50000"/>
              </a:schemeClr>
            </a:solidFill>
          </a:ln>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96" y="4334417"/>
            <a:ext cx="2304256" cy="2013058"/>
          </a:xfrm>
          <a:prstGeom prst="rect">
            <a:avLst/>
          </a:prstGeom>
          <a:ln>
            <a:solidFill>
              <a:schemeClr val="tx1">
                <a:lumMod val="50000"/>
                <a:lumOff val="50000"/>
              </a:schemeClr>
            </a:solidFill>
          </a:ln>
        </p:spPr>
      </p:pic>
      <p:sp>
        <p:nvSpPr>
          <p:cNvPr id="7" name="Seta para a direita 6"/>
          <p:cNvSpPr/>
          <p:nvPr/>
        </p:nvSpPr>
        <p:spPr>
          <a:xfrm>
            <a:off x="899592" y="3373127"/>
            <a:ext cx="504056" cy="1998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3017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7600" y="824008"/>
            <a:ext cx="2946400" cy="514899"/>
          </a:xfrm>
        </p:spPr>
        <p:txBody>
          <a:bodyPr>
            <a:noAutofit/>
          </a:bodyPr>
          <a:lstStyle/>
          <a:p>
            <a:r>
              <a:rPr lang="pt-BR" sz="1800" b="1" dirty="0" smtClean="0">
                <a:latin typeface="Calibri" pitchFamily="34" charset="0"/>
                <a:cs typeface="Calibri" pitchFamily="34" charset="0"/>
              </a:rPr>
              <a:t>Caminhadas</a:t>
            </a:r>
            <a:endParaRPr lang="pt-BR" sz="1800" b="1" dirty="0">
              <a:latin typeface="Calibri" pitchFamily="34" charset="0"/>
              <a:cs typeface="Calibri" pitchFamily="34" charset="0"/>
            </a:endParaRPr>
          </a:p>
        </p:txBody>
      </p:sp>
      <p:sp>
        <p:nvSpPr>
          <p:cNvPr id="8" name="CaixaDeTexto 7"/>
          <p:cNvSpPr txBox="1"/>
          <p:nvPr/>
        </p:nvSpPr>
        <p:spPr>
          <a:xfrm>
            <a:off x="646904" y="1556792"/>
            <a:ext cx="2700960" cy="1384995"/>
          </a:xfrm>
          <a:prstGeom prst="rect">
            <a:avLst/>
          </a:prstGeom>
          <a:noFill/>
        </p:spPr>
        <p:txBody>
          <a:bodyPr wrap="square" rtlCol="0">
            <a:spAutoFit/>
          </a:bodyPr>
          <a:lstStyle/>
          <a:p>
            <a:r>
              <a:rPr lang="pt-BR" sz="1400" b="1" i="1" dirty="0" smtClean="0"/>
              <a:t>A Câmara realizou </a:t>
            </a:r>
            <a:r>
              <a:rPr lang="pt-BR" sz="1400" b="1" i="1" dirty="0" smtClean="0">
                <a:solidFill>
                  <a:srgbClr val="FF0000"/>
                </a:solidFill>
              </a:rPr>
              <a:t>18 Caminhadas </a:t>
            </a:r>
            <a:r>
              <a:rPr lang="pt-BR" sz="1400" b="1" i="1" dirty="0" smtClean="0"/>
              <a:t>nos últimos dois anos. Todos os dados , mapas e  fotos foram disponibilizados na página especial da Caminhadas da Câmara</a:t>
            </a:r>
            <a:endParaRPr lang="pt-BR" sz="1400" b="1" i="1" dirty="0"/>
          </a:p>
        </p:txBody>
      </p:sp>
      <p:pic>
        <p:nvPicPr>
          <p:cNvPr id="1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m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0" name="Conector reto 19"/>
          <p:cNvCxnSpPr/>
          <p:nvPr/>
        </p:nvCxnSpPr>
        <p:spPr>
          <a:xfrm>
            <a:off x="1043608" y="1556792"/>
            <a:ext cx="1656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Imagem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1412776"/>
            <a:ext cx="4734420" cy="3992694"/>
          </a:xfrm>
          <a:prstGeom prst="rect">
            <a:avLst/>
          </a:prstGeom>
          <a:ln>
            <a:solidFill>
              <a:schemeClr val="tx1">
                <a:lumMod val="50000"/>
                <a:lumOff val="50000"/>
              </a:schemeClr>
            </a:solidFill>
          </a:ln>
        </p:spPr>
      </p:pic>
      <p:pic>
        <p:nvPicPr>
          <p:cNvPr id="21" name="Imagem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3136820"/>
            <a:ext cx="3590623" cy="2884468"/>
          </a:xfrm>
          <a:prstGeom prst="rect">
            <a:avLst/>
          </a:prstGeom>
          <a:ln>
            <a:solidFill>
              <a:schemeClr val="tx1"/>
            </a:solidFill>
          </a:ln>
        </p:spPr>
      </p:pic>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904" y="2948170"/>
            <a:ext cx="3853088" cy="3216946"/>
          </a:xfrm>
          <a:prstGeom prst="rect">
            <a:avLst/>
          </a:prstGeom>
          <a:ln>
            <a:solidFill>
              <a:schemeClr val="tx1">
                <a:lumMod val="50000"/>
                <a:lumOff val="50000"/>
              </a:schemeClr>
            </a:solidFill>
          </a:ln>
        </p:spPr>
      </p:pic>
    </p:spTree>
    <p:extLst>
      <p:ext uri="{BB962C8B-B14F-4D97-AF65-F5344CB8AC3E}">
        <p14:creationId xmlns:p14="http://schemas.microsoft.com/office/powerpoint/2010/main" val="3500695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7600" y="752001"/>
            <a:ext cx="2946400" cy="586906"/>
          </a:xfrm>
        </p:spPr>
        <p:txBody>
          <a:bodyPr>
            <a:normAutofit/>
          </a:bodyPr>
          <a:lstStyle/>
          <a:p>
            <a:r>
              <a:rPr lang="pt-BR" sz="1800" b="1" dirty="0" smtClean="0">
                <a:latin typeface="Calibri" pitchFamily="34" charset="0"/>
                <a:cs typeface="Calibri" pitchFamily="34" charset="0"/>
              </a:rPr>
              <a:t>Prêmios Institucionais</a:t>
            </a:r>
            <a:endParaRPr lang="pt-BR" sz="1800" b="1" dirty="0">
              <a:latin typeface="Calibri" pitchFamily="34" charset="0"/>
              <a:cs typeface="Calibri" pitchFamily="34" charset="0"/>
            </a:endParaRPr>
          </a:p>
        </p:txBody>
      </p:sp>
      <p:sp>
        <p:nvSpPr>
          <p:cNvPr id="7" name="CaixaDeTexto 6"/>
          <p:cNvSpPr txBox="1"/>
          <p:nvPr/>
        </p:nvSpPr>
        <p:spPr>
          <a:xfrm>
            <a:off x="683568" y="1916832"/>
            <a:ext cx="2520280" cy="1169551"/>
          </a:xfrm>
          <a:prstGeom prst="rect">
            <a:avLst/>
          </a:prstGeom>
          <a:noFill/>
        </p:spPr>
        <p:txBody>
          <a:bodyPr wrap="square" rtlCol="0">
            <a:spAutoFit/>
          </a:bodyPr>
          <a:lstStyle/>
          <a:p>
            <a:r>
              <a:rPr lang="pt-BR" sz="1400" b="1" i="1" dirty="0" smtClean="0"/>
              <a:t>Criação da área de  </a:t>
            </a:r>
            <a:r>
              <a:rPr lang="pt-BR" sz="1400" b="1" i="1" dirty="0" smtClean="0">
                <a:solidFill>
                  <a:srgbClr val="C00000"/>
                </a:solidFill>
              </a:rPr>
              <a:t>Prêmios Institucionais </a:t>
            </a:r>
            <a:r>
              <a:rPr lang="pt-BR" sz="1400" b="1" i="1" dirty="0" smtClean="0"/>
              <a:t> na Home para orientar os leitores sobre os eventos e premiações da Câmara</a:t>
            </a:r>
            <a:endParaRPr lang="pt-BR" sz="1400" b="1" i="1" dirty="0"/>
          </a:p>
        </p:txBody>
      </p:sp>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Conector reto 11"/>
          <p:cNvCxnSpPr/>
          <p:nvPr/>
        </p:nvCxnSpPr>
        <p:spPr>
          <a:xfrm>
            <a:off x="1115616" y="1772816"/>
            <a:ext cx="1656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25" y="3717032"/>
            <a:ext cx="4476750" cy="2352675"/>
          </a:xfrm>
          <a:prstGeom prst="rect">
            <a:avLst/>
          </a:prstGeom>
          <a:ln>
            <a:solidFill>
              <a:schemeClr val="tx1">
                <a:lumMod val="50000"/>
                <a:lumOff val="50000"/>
              </a:schemeClr>
            </a:solidFill>
          </a:ln>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1990964"/>
            <a:ext cx="5328592" cy="333320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4544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8"/>
          <p:cNvGrpSpPr>
            <a:grpSpLocks/>
          </p:cNvGrpSpPr>
          <p:nvPr/>
        </p:nvGrpSpPr>
        <p:grpSpPr bwMode="auto">
          <a:xfrm>
            <a:off x="0" y="-3238"/>
            <a:ext cx="9107488" cy="1368426"/>
            <a:chOff x="0" y="-27385"/>
            <a:chExt cx="9107285" cy="1368153"/>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o 3"/>
            <p:cNvGrpSpPr>
              <a:grpSpLocks/>
            </p:cNvGrpSpPr>
            <p:nvPr/>
          </p:nvGrpSpPr>
          <p:grpSpPr bwMode="auto">
            <a:xfrm>
              <a:off x="6225022" y="48688"/>
              <a:ext cx="2882263" cy="1292080"/>
              <a:chOff x="6225022" y="48688"/>
              <a:chExt cx="2882263" cy="1292080"/>
            </a:xfrm>
          </p:grpSpPr>
          <p:sp>
            <p:nvSpPr>
              <p:cNvPr id="8" name="CaixaDeTexto 7"/>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9"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Retângulo 9"/>
          <p:cNvSpPr/>
          <p:nvPr/>
        </p:nvSpPr>
        <p:spPr>
          <a:xfrm>
            <a:off x="7452320" y="2140238"/>
            <a:ext cx="1727176" cy="1384995"/>
          </a:xfrm>
          <a:prstGeom prst="rect">
            <a:avLst/>
          </a:prstGeom>
        </p:spPr>
        <p:txBody>
          <a:bodyPr wrap="square">
            <a:spAutoFit/>
          </a:bodyPr>
          <a:lstStyle/>
          <a:p>
            <a:r>
              <a:rPr lang="pt-BR" sz="1400" b="1" dirty="0">
                <a:solidFill>
                  <a:srgbClr val="FF0000"/>
                </a:solidFill>
              </a:rPr>
              <a:t>04 de </a:t>
            </a:r>
            <a:r>
              <a:rPr lang="pt-BR" sz="1400" b="1" dirty="0" smtClean="0">
                <a:solidFill>
                  <a:srgbClr val="FF0000"/>
                </a:solidFill>
              </a:rPr>
              <a:t>maio</a:t>
            </a:r>
            <a:r>
              <a:rPr lang="pt-BR" sz="1400" b="1" dirty="0" smtClean="0"/>
              <a:t/>
            </a:r>
            <a:br>
              <a:rPr lang="pt-BR" sz="1400" b="1" dirty="0" smtClean="0"/>
            </a:br>
            <a:r>
              <a:rPr lang="pt-BR" sz="1400" b="1" dirty="0" smtClean="0"/>
              <a:t> </a:t>
            </a:r>
            <a:r>
              <a:rPr lang="pt-BR" sz="1400" b="1" dirty="0">
                <a:solidFill>
                  <a:srgbClr val="FF0000"/>
                </a:solidFill>
              </a:rPr>
              <a:t>Metrô News </a:t>
            </a:r>
            <a:r>
              <a:rPr lang="pt-BR" sz="1400" b="1" dirty="0"/>
              <a:t>- SP</a:t>
            </a:r>
          </a:p>
          <a:p>
            <a:r>
              <a:rPr lang="pt-BR" sz="1400" b="1" dirty="0">
                <a:solidFill>
                  <a:srgbClr val="FF0000"/>
                </a:solidFill>
              </a:rPr>
              <a:t>Comissão </a:t>
            </a:r>
            <a:r>
              <a:rPr lang="pt-BR" sz="1400" b="1" dirty="0" smtClean="0">
                <a:solidFill>
                  <a:srgbClr val="FF0000"/>
                </a:solidFill>
              </a:rPr>
              <a:t>Municipal da </a:t>
            </a:r>
            <a:r>
              <a:rPr lang="pt-BR" sz="1400" b="1" dirty="0">
                <a:solidFill>
                  <a:srgbClr val="FF0000"/>
                </a:solidFill>
              </a:rPr>
              <a:t>Verdade</a:t>
            </a:r>
          </a:p>
          <a:p>
            <a:r>
              <a:rPr lang="pt-BR" sz="1400" b="1" dirty="0" smtClean="0"/>
              <a:t>180 </a:t>
            </a:r>
            <a:r>
              <a:rPr lang="pt-BR" sz="1400" b="1" dirty="0"/>
              <a:t>dias para fazer relatório </a:t>
            </a:r>
          </a:p>
        </p:txBody>
      </p:sp>
      <p:pic>
        <p:nvPicPr>
          <p:cNvPr id="12" name="Image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0" y="1365188"/>
            <a:ext cx="4536152" cy="5376180"/>
          </a:xfrm>
          <a:prstGeom prst="rect">
            <a:avLst/>
          </a:prstGeom>
        </p:spPr>
      </p:pic>
      <p:pic>
        <p:nvPicPr>
          <p:cNvPr id="13" name="Image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7371" y="1587818"/>
            <a:ext cx="2824949" cy="2705278"/>
          </a:xfrm>
          <a:prstGeom prst="rect">
            <a:avLst/>
          </a:prstGeom>
        </p:spPr>
      </p:pic>
      <p:sp>
        <p:nvSpPr>
          <p:cNvPr id="14" name="Retângulo 13"/>
          <p:cNvSpPr/>
          <p:nvPr/>
        </p:nvSpPr>
        <p:spPr>
          <a:xfrm>
            <a:off x="4499992" y="5229200"/>
            <a:ext cx="3238340" cy="738664"/>
          </a:xfrm>
          <a:prstGeom prst="rect">
            <a:avLst/>
          </a:prstGeom>
        </p:spPr>
        <p:txBody>
          <a:bodyPr wrap="square">
            <a:spAutoFit/>
          </a:bodyPr>
          <a:lstStyle/>
          <a:p>
            <a:r>
              <a:rPr lang="pt-BR" sz="1400" dirty="0"/>
              <a:t>04/05/2012 </a:t>
            </a:r>
            <a:r>
              <a:rPr lang="pt-BR" sz="1400" b="1" dirty="0"/>
              <a:t>– </a:t>
            </a:r>
            <a:r>
              <a:rPr lang="pt-BR" sz="1400" b="1" dirty="0">
                <a:solidFill>
                  <a:srgbClr val="FF0000"/>
                </a:solidFill>
              </a:rPr>
              <a:t>Folha de </a:t>
            </a:r>
            <a:r>
              <a:rPr lang="pt-BR" sz="1400" b="1" dirty="0" err="1">
                <a:solidFill>
                  <a:srgbClr val="FF0000"/>
                </a:solidFill>
              </a:rPr>
              <a:t>S.Paulo</a:t>
            </a:r>
            <a:r>
              <a:rPr lang="pt-BR" sz="1400" b="1" dirty="0">
                <a:solidFill>
                  <a:srgbClr val="FF0000"/>
                </a:solidFill>
              </a:rPr>
              <a:t> </a:t>
            </a:r>
            <a:r>
              <a:rPr lang="pt-BR" sz="1400" dirty="0"/>
              <a:t>(Cidade) </a:t>
            </a:r>
          </a:p>
          <a:p>
            <a:r>
              <a:rPr lang="pt-BR" sz="1400" u="sng" dirty="0">
                <a:hlinkClick r:id="rId6"/>
              </a:rPr>
              <a:t>http://www.info4.com.br/gomateria.asp?cod=89244&amp;nome=2631&amp;cliente=2631</a:t>
            </a:r>
            <a:endParaRPr lang="pt-BR" sz="1400" dirty="0"/>
          </a:p>
        </p:txBody>
      </p:sp>
      <p:cxnSp>
        <p:nvCxnSpPr>
          <p:cNvPr id="16" name="Conector reto 15"/>
          <p:cNvCxnSpPr/>
          <p:nvPr/>
        </p:nvCxnSpPr>
        <p:spPr>
          <a:xfrm>
            <a:off x="4574306" y="5205726"/>
            <a:ext cx="287801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062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7600" y="908719"/>
            <a:ext cx="2910904" cy="430187"/>
          </a:xfrm>
        </p:spPr>
        <p:txBody>
          <a:bodyPr>
            <a:noAutofit/>
          </a:bodyPr>
          <a:lstStyle/>
          <a:p>
            <a:r>
              <a:rPr lang="pt-BR" sz="1800" b="1" dirty="0" err="1" smtClean="0">
                <a:latin typeface="Calibri" pitchFamily="34" charset="0"/>
                <a:cs typeface="Calibri" pitchFamily="34" charset="0"/>
              </a:rPr>
              <a:t>Tagueamento</a:t>
            </a:r>
            <a:r>
              <a:rPr lang="pt-BR" sz="1800" b="1" dirty="0" smtClean="0">
                <a:latin typeface="Calibri" pitchFamily="34" charset="0"/>
                <a:cs typeface="Calibri" pitchFamily="34" charset="0"/>
              </a:rPr>
              <a:t> Portal</a:t>
            </a:r>
            <a:endParaRPr lang="pt-BR" sz="1800" b="1" dirty="0">
              <a:latin typeface="Calibri" pitchFamily="34" charset="0"/>
              <a:cs typeface="Calibri" pitchFamily="34" charset="0"/>
            </a:endParaRPr>
          </a:p>
        </p:txBody>
      </p:sp>
      <p:sp>
        <p:nvSpPr>
          <p:cNvPr id="7" name="CaixaDeTexto 6"/>
          <p:cNvSpPr txBox="1"/>
          <p:nvPr/>
        </p:nvSpPr>
        <p:spPr>
          <a:xfrm>
            <a:off x="683568" y="2202541"/>
            <a:ext cx="2880320" cy="738664"/>
          </a:xfrm>
          <a:prstGeom prst="rect">
            <a:avLst/>
          </a:prstGeom>
          <a:noFill/>
        </p:spPr>
        <p:txBody>
          <a:bodyPr wrap="square" rtlCol="0">
            <a:spAutoFit/>
          </a:bodyPr>
          <a:lstStyle/>
          <a:p>
            <a:r>
              <a:rPr lang="pt-BR" sz="1400" b="1" i="1" dirty="0" smtClean="0"/>
              <a:t>Criação de ‘</a:t>
            </a:r>
            <a:r>
              <a:rPr lang="pt-BR" sz="1400" b="1" i="1" dirty="0" smtClean="0">
                <a:solidFill>
                  <a:srgbClr val="FF0000"/>
                </a:solidFill>
              </a:rPr>
              <a:t>Nuvem de </a:t>
            </a:r>
            <a:r>
              <a:rPr lang="pt-BR" sz="1400" b="1" i="1" dirty="0" err="1" smtClean="0">
                <a:solidFill>
                  <a:srgbClr val="FF0000"/>
                </a:solidFill>
              </a:rPr>
              <a:t>Tag</a:t>
            </a:r>
            <a:r>
              <a:rPr lang="pt-BR" sz="1400" b="1" i="1" dirty="0" smtClean="0"/>
              <a:t>’ para  facilitar pesquisa em mecanismos de busca e banco de dados do Portal</a:t>
            </a:r>
            <a:endParaRPr lang="pt-BR" sz="1400" b="1" i="1" dirty="0"/>
          </a:p>
        </p:txBody>
      </p:sp>
      <p:pic>
        <p:nvPicPr>
          <p:cNvPr id="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4" name="Conector reto 13"/>
          <p:cNvCxnSpPr/>
          <p:nvPr/>
        </p:nvCxnSpPr>
        <p:spPr>
          <a:xfrm>
            <a:off x="1153870" y="2060848"/>
            <a:ext cx="1656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36" y="3311103"/>
            <a:ext cx="4863250" cy="3166286"/>
          </a:xfrm>
          <a:prstGeom prst="rect">
            <a:avLst/>
          </a:prstGeom>
          <a:ln>
            <a:solidFill>
              <a:schemeClr val="tx1"/>
            </a:solidFill>
          </a:ln>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1895359"/>
            <a:ext cx="4476750" cy="3076575"/>
          </a:xfrm>
          <a:prstGeom prst="rect">
            <a:avLst/>
          </a:prstGeom>
          <a:ln>
            <a:solidFill>
              <a:schemeClr val="tx1"/>
            </a:solidFill>
          </a:ln>
        </p:spPr>
      </p:pic>
    </p:spTree>
    <p:extLst>
      <p:ext uri="{BB962C8B-B14F-4D97-AF65-F5344CB8AC3E}">
        <p14:creationId xmlns:p14="http://schemas.microsoft.com/office/powerpoint/2010/main" val="1874688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7600" y="824007"/>
            <a:ext cx="2946400" cy="514899"/>
          </a:xfrm>
        </p:spPr>
        <p:txBody>
          <a:bodyPr>
            <a:noAutofit/>
          </a:bodyPr>
          <a:lstStyle/>
          <a:p>
            <a:r>
              <a:rPr lang="pt-BR" sz="1800" b="1" dirty="0" smtClean="0">
                <a:latin typeface="Calibri" pitchFamily="34" charset="0"/>
                <a:cs typeface="Calibri" pitchFamily="34" charset="0"/>
              </a:rPr>
              <a:t>Reformulação das artes</a:t>
            </a:r>
            <a:endParaRPr lang="pt-BR" sz="1800" b="1" dirty="0">
              <a:latin typeface="Calibri" pitchFamily="34" charset="0"/>
              <a:cs typeface="Calibri" pitchFamily="34" charset="0"/>
            </a:endParaRPr>
          </a:p>
        </p:txBody>
      </p:sp>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176" y="2171633"/>
            <a:ext cx="3783288" cy="4427252"/>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86" y="2283804"/>
            <a:ext cx="4050778" cy="4240388"/>
          </a:xfrm>
          <a:prstGeom prst="rect">
            <a:avLst/>
          </a:prstGeom>
        </p:spPr>
      </p:pic>
      <p:sp>
        <p:nvSpPr>
          <p:cNvPr id="13" name="CaixaDeTexto 12"/>
          <p:cNvSpPr txBox="1"/>
          <p:nvPr/>
        </p:nvSpPr>
        <p:spPr>
          <a:xfrm flipH="1">
            <a:off x="611560" y="1556792"/>
            <a:ext cx="7416824" cy="523220"/>
          </a:xfrm>
          <a:prstGeom prst="rect">
            <a:avLst/>
          </a:prstGeom>
          <a:noFill/>
        </p:spPr>
        <p:txBody>
          <a:bodyPr wrap="square" rtlCol="0">
            <a:spAutoFit/>
          </a:bodyPr>
          <a:lstStyle/>
          <a:p>
            <a:r>
              <a:rPr lang="pt-BR" sz="1400" b="1" i="1" dirty="0" smtClean="0"/>
              <a:t>A equipe de criação do portal atualizou as artes exibidas na capa do Portal, facilitando a navegação dos leitores pelos diversos canais de informação disponibilizado pelo site</a:t>
            </a:r>
            <a:endParaRPr lang="pt-BR" sz="1400" b="1" i="1" dirty="0"/>
          </a:p>
        </p:txBody>
      </p:sp>
    </p:spTree>
    <p:extLst>
      <p:ext uri="{BB962C8B-B14F-4D97-AF65-F5344CB8AC3E}">
        <p14:creationId xmlns:p14="http://schemas.microsoft.com/office/powerpoint/2010/main" val="124906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6834" y="-2738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6309" y="2087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ítulo 1"/>
          <p:cNvSpPr>
            <a:spLocks noGrp="1"/>
          </p:cNvSpPr>
          <p:nvPr>
            <p:ph type="title"/>
          </p:nvPr>
        </p:nvSpPr>
        <p:spPr>
          <a:xfrm>
            <a:off x="6197600" y="824007"/>
            <a:ext cx="2946400" cy="514899"/>
          </a:xfrm>
        </p:spPr>
        <p:txBody>
          <a:bodyPr>
            <a:noAutofit/>
          </a:bodyPr>
          <a:lstStyle/>
          <a:p>
            <a:r>
              <a:rPr lang="pt-BR" sz="1800" b="1" dirty="0" smtClean="0">
                <a:latin typeface="Calibri" pitchFamily="34" charset="0"/>
                <a:cs typeface="Calibri" pitchFamily="34" charset="0"/>
              </a:rPr>
              <a:t>Reformulação de layout</a:t>
            </a:r>
            <a:endParaRPr lang="pt-BR" sz="1800" b="1" dirty="0">
              <a:latin typeface="Calibri" pitchFamily="34" charset="0"/>
              <a:cs typeface="Calibri" pitchFamily="34" charset="0"/>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314" y="1484784"/>
            <a:ext cx="6526142" cy="5012634"/>
          </a:xfrm>
          <a:prstGeom prst="rect">
            <a:avLst/>
          </a:prstGeom>
          <a:ln>
            <a:noFill/>
          </a:ln>
          <a:effectLst>
            <a:outerShdw blurRad="292100" dist="139700" dir="2700000" algn="tl" rotWithShape="0">
              <a:srgbClr val="333333">
                <a:alpha val="65000"/>
              </a:srgbClr>
            </a:outerShdw>
          </a:effectLst>
        </p:spPr>
      </p:pic>
      <p:sp>
        <p:nvSpPr>
          <p:cNvPr id="9" name="CaixaDeTexto 8"/>
          <p:cNvSpPr txBox="1"/>
          <p:nvPr/>
        </p:nvSpPr>
        <p:spPr>
          <a:xfrm>
            <a:off x="179512" y="1868631"/>
            <a:ext cx="1872208" cy="1815882"/>
          </a:xfrm>
          <a:prstGeom prst="rect">
            <a:avLst/>
          </a:prstGeom>
          <a:noFill/>
        </p:spPr>
        <p:txBody>
          <a:bodyPr wrap="square" rtlCol="0">
            <a:spAutoFit/>
          </a:bodyPr>
          <a:lstStyle/>
          <a:p>
            <a:r>
              <a:rPr lang="pt-BR" sz="1400" b="1" i="1" dirty="0" smtClean="0"/>
              <a:t>Reformulação do layout de apresentação da página de busca do portal para torná-la mais atrativa e mais eficiente para pesquisa de leitores</a:t>
            </a:r>
            <a:endParaRPr lang="pt-BR" sz="1400" b="1" dirty="0"/>
          </a:p>
        </p:txBody>
      </p:sp>
      <p:cxnSp>
        <p:nvCxnSpPr>
          <p:cNvPr id="11" name="Conector reto 10"/>
          <p:cNvCxnSpPr/>
          <p:nvPr/>
        </p:nvCxnSpPr>
        <p:spPr>
          <a:xfrm>
            <a:off x="323528" y="1700808"/>
            <a:ext cx="15121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137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762" y="3212976"/>
            <a:ext cx="3981174" cy="2534682"/>
          </a:xfrm>
          <a:prstGeom prst="rect">
            <a:avLst/>
          </a:prstGeom>
          <a:ln>
            <a:solidFill>
              <a:schemeClr val="tx1"/>
            </a:solidFill>
          </a:ln>
        </p:spPr>
      </p:pic>
      <p:sp>
        <p:nvSpPr>
          <p:cNvPr id="2" name="Título 1"/>
          <p:cNvSpPr>
            <a:spLocks noGrp="1"/>
          </p:cNvSpPr>
          <p:nvPr>
            <p:ph type="title"/>
          </p:nvPr>
        </p:nvSpPr>
        <p:spPr>
          <a:xfrm>
            <a:off x="6197600" y="908720"/>
            <a:ext cx="2946400" cy="430187"/>
          </a:xfrm>
        </p:spPr>
        <p:txBody>
          <a:bodyPr>
            <a:noAutofit/>
          </a:bodyPr>
          <a:lstStyle/>
          <a:p>
            <a:r>
              <a:rPr lang="pt-BR" sz="1800" b="1" dirty="0" smtClean="0">
                <a:latin typeface="Calibri" pitchFamily="34" charset="0"/>
                <a:cs typeface="Calibri" pitchFamily="34" charset="0"/>
              </a:rPr>
              <a:t>TV Minuto</a:t>
            </a:r>
            <a:endParaRPr lang="pt-BR" sz="1800" b="1" dirty="0">
              <a:latin typeface="Calibri" pitchFamily="34" charset="0"/>
              <a:cs typeface="Calibri" pitchFamily="34" charset="0"/>
            </a:endParaRPr>
          </a:p>
        </p:txBody>
      </p:sp>
      <p:sp>
        <p:nvSpPr>
          <p:cNvPr id="4" name="CaixaDeTexto 3"/>
          <p:cNvSpPr txBox="1"/>
          <p:nvPr/>
        </p:nvSpPr>
        <p:spPr>
          <a:xfrm>
            <a:off x="6533964" y="1640850"/>
            <a:ext cx="2304256" cy="1384995"/>
          </a:xfrm>
          <a:prstGeom prst="rect">
            <a:avLst/>
          </a:prstGeom>
          <a:noFill/>
        </p:spPr>
        <p:txBody>
          <a:bodyPr wrap="square" rtlCol="0">
            <a:spAutoFit/>
          </a:bodyPr>
          <a:lstStyle/>
          <a:p>
            <a:r>
              <a:rPr lang="pt-BR" sz="1400" b="1" i="1" dirty="0" smtClean="0"/>
              <a:t>Criação de </a:t>
            </a:r>
            <a:r>
              <a:rPr lang="pt-BR" sz="1400" b="1" i="1" dirty="0" smtClean="0">
                <a:solidFill>
                  <a:srgbClr val="C00000"/>
                </a:solidFill>
              </a:rPr>
              <a:t>43</a:t>
            </a:r>
            <a:r>
              <a:rPr lang="pt-BR" sz="1400" b="1" i="1" dirty="0" smtClean="0"/>
              <a:t> slides para veiculação na </a:t>
            </a:r>
            <a:r>
              <a:rPr lang="pt-BR" sz="1400" b="1" i="1" dirty="0" smtClean="0">
                <a:solidFill>
                  <a:srgbClr val="C00000"/>
                </a:solidFill>
              </a:rPr>
              <a:t>TV Minuto </a:t>
            </a:r>
            <a:r>
              <a:rPr lang="pt-BR" sz="1400" b="1" i="1" dirty="0" smtClean="0"/>
              <a:t>com notícias, informações institucionais e serviços, convidando os cidadãos a virem à Câmara</a:t>
            </a:r>
            <a:endParaRPr lang="pt-BR" sz="1400" b="1" i="1" dirty="0"/>
          </a:p>
        </p:txBody>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Conector reto 22"/>
          <p:cNvCxnSpPr/>
          <p:nvPr/>
        </p:nvCxnSpPr>
        <p:spPr>
          <a:xfrm>
            <a:off x="6732240" y="1480200"/>
            <a:ext cx="1656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44623"/>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1556790"/>
            <a:ext cx="5557920" cy="4032450"/>
          </a:xfrm>
          <a:prstGeom prst="rect">
            <a:avLst/>
          </a:prstGeom>
          <a:ln>
            <a:solidFill>
              <a:schemeClr val="tx1"/>
            </a:solidFill>
          </a:ln>
        </p:spPr>
      </p:pic>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84" y="4005064"/>
            <a:ext cx="3666480" cy="2731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480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7600" y="908720"/>
            <a:ext cx="2910904" cy="430186"/>
          </a:xfrm>
        </p:spPr>
        <p:txBody>
          <a:bodyPr>
            <a:noAutofit/>
          </a:bodyPr>
          <a:lstStyle/>
          <a:p>
            <a:r>
              <a:rPr lang="pt-BR" sz="1800" b="1" dirty="0" smtClean="0">
                <a:latin typeface="Arial" pitchFamily="34" charset="0"/>
                <a:cs typeface="Arial" pitchFamily="34" charset="0"/>
              </a:rPr>
              <a:t>TV Minuto -  Ficha Limpa</a:t>
            </a:r>
            <a:endParaRPr lang="pt-BR" sz="1800" b="1" dirty="0">
              <a:latin typeface="Arial" pitchFamily="34" charset="0"/>
              <a:cs typeface="Arial" pitchFamily="34" charset="0"/>
            </a:endParaRPr>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0" y="3592"/>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4624"/>
            <a:ext cx="2915816" cy="779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aixaDeTexto 2"/>
          <p:cNvSpPr txBox="1"/>
          <p:nvPr/>
        </p:nvSpPr>
        <p:spPr>
          <a:xfrm>
            <a:off x="179512" y="1916832"/>
            <a:ext cx="2160240" cy="1384995"/>
          </a:xfrm>
          <a:prstGeom prst="rect">
            <a:avLst/>
          </a:prstGeom>
          <a:noFill/>
        </p:spPr>
        <p:txBody>
          <a:bodyPr wrap="square" rtlCol="0">
            <a:spAutoFit/>
          </a:bodyPr>
          <a:lstStyle/>
          <a:p>
            <a:r>
              <a:rPr lang="pt-BR" sz="1400" b="1" i="1" dirty="0" smtClean="0"/>
              <a:t>Criação de  campanha para divulgar o que é, como funciona, quem é afetado e os prazos legais da nova lei </a:t>
            </a:r>
            <a:r>
              <a:rPr lang="pt-BR" sz="1400" b="1" i="1" dirty="0" smtClean="0">
                <a:solidFill>
                  <a:srgbClr val="C00000"/>
                </a:solidFill>
              </a:rPr>
              <a:t>Ficha Limpa Municipal</a:t>
            </a:r>
            <a:endParaRPr lang="pt-BR" sz="1400" b="1" i="1" dirty="0">
              <a:solidFill>
                <a:srgbClr val="C00000"/>
              </a:solidFill>
            </a:endParaRPr>
          </a:p>
        </p:txBody>
      </p:sp>
      <p:cxnSp>
        <p:nvCxnSpPr>
          <p:cNvPr id="11" name="Conector reto 10"/>
          <p:cNvCxnSpPr/>
          <p:nvPr/>
        </p:nvCxnSpPr>
        <p:spPr>
          <a:xfrm>
            <a:off x="323528" y="1772816"/>
            <a:ext cx="1656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761974"/>
            <a:ext cx="6351160" cy="4763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8958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6161088" y="-26988"/>
            <a:ext cx="2982912" cy="1335088"/>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36513" y="-26988"/>
            <a:ext cx="6197601"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525463"/>
            <a:ext cx="649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525255"/>
            <a:ext cx="647952" cy="647952"/>
          </a:xfrm>
          <a:prstGeom prst="rect">
            <a:avLst/>
          </a:prstGeom>
          <a:ln>
            <a:noFill/>
          </a:ln>
          <a:effectLst/>
          <a:scene3d>
            <a:camera prst="orthographicFront">
              <a:rot lat="0" lon="0" rev="0"/>
            </a:camera>
            <a:lightRig rig="chilly" dir="t">
              <a:rot lat="0" lon="0" rev="18480000"/>
            </a:lightRig>
          </a:scene3d>
          <a:sp3d prstMaterial="clear">
            <a:bevelT h="63500"/>
          </a:sp3d>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544" y="525255"/>
            <a:ext cx="863936" cy="64795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055" name="CaixaDeTexto 5"/>
          <p:cNvSpPr txBox="1">
            <a:spLocks noChangeArrowheads="1"/>
          </p:cNvSpPr>
          <p:nvPr/>
        </p:nvSpPr>
        <p:spPr bwMode="auto">
          <a:xfrm>
            <a:off x="6372225" y="4445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b="1"/>
              <a:t>Redes Sociais da CMSP</a:t>
            </a:r>
          </a:p>
        </p:txBody>
      </p:sp>
      <p:sp>
        <p:nvSpPr>
          <p:cNvPr id="2056" name="CaixaDeTexto 7"/>
          <p:cNvSpPr txBox="1">
            <a:spLocks noChangeArrowheads="1"/>
          </p:cNvSpPr>
          <p:nvPr/>
        </p:nvSpPr>
        <p:spPr bwMode="auto">
          <a:xfrm>
            <a:off x="306022" y="5921485"/>
            <a:ext cx="831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pt-BR" sz="1400" i="1" dirty="0"/>
              <a:t>*O alcance total semanal da página da CMSP no mês de Maio significa que cerca de 8.123 pessoas estão acessando os conteúdos postados no </a:t>
            </a:r>
            <a:r>
              <a:rPr lang="pt-BR" sz="1400" i="1" dirty="0" err="1"/>
              <a:t>Facebook</a:t>
            </a:r>
            <a:r>
              <a:rPr lang="pt-BR" sz="1400" i="1" dirty="0"/>
              <a:t>, semanalmente. </a:t>
            </a:r>
          </a:p>
        </p:txBody>
      </p:sp>
      <p:sp>
        <p:nvSpPr>
          <p:cNvPr id="2057" name="Retângulo 8"/>
          <p:cNvSpPr>
            <a:spLocks noChangeArrowheads="1"/>
          </p:cNvSpPr>
          <p:nvPr/>
        </p:nvSpPr>
        <p:spPr bwMode="auto">
          <a:xfrm>
            <a:off x="323850" y="1557338"/>
            <a:ext cx="813593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b="1" dirty="0" err="1" smtClean="0"/>
              <a:t>Facebook</a:t>
            </a:r>
            <a:endParaRPr lang="pt-BR" b="1" dirty="0" smtClean="0"/>
          </a:p>
          <a:p>
            <a:pPr algn="ctr"/>
            <a:endParaRPr lang="pt-BR" sz="1600" b="1" dirty="0"/>
          </a:p>
          <a:p>
            <a:r>
              <a:rPr lang="pt-BR" sz="1400" b="1" dirty="0" smtClean="0"/>
              <a:t>Curtem </a:t>
            </a:r>
            <a:r>
              <a:rPr lang="pt-BR" sz="1400" b="1" dirty="0"/>
              <a:t>a página</a:t>
            </a:r>
            <a:r>
              <a:rPr lang="pt-BR" sz="1400" b="1" dirty="0">
                <a:solidFill>
                  <a:srgbClr val="FF0000"/>
                </a:solidFill>
              </a:rPr>
              <a:t>: </a:t>
            </a:r>
            <a:r>
              <a:rPr lang="pt-BR" sz="1400" dirty="0">
                <a:solidFill>
                  <a:srgbClr val="FF0000"/>
                </a:solidFill>
              </a:rPr>
              <a:t>1.414 pessoas</a:t>
            </a:r>
          </a:p>
          <a:p>
            <a:pPr marL="0" lvl="1"/>
            <a:r>
              <a:rPr lang="pt-BR" sz="1400" b="1" dirty="0"/>
              <a:t>Total de opções "Curtir“ em links e postagens</a:t>
            </a:r>
            <a:r>
              <a:rPr lang="pt-BR" sz="1400" b="1" baseline="30000" dirty="0">
                <a:solidFill>
                  <a:srgbClr val="FF0000"/>
                </a:solidFill>
              </a:rPr>
              <a:t>: </a:t>
            </a:r>
            <a:r>
              <a:rPr lang="pt-BR" sz="1400" dirty="0">
                <a:solidFill>
                  <a:srgbClr val="FF0000"/>
                </a:solidFill>
              </a:rPr>
              <a:t>1.394</a:t>
            </a:r>
            <a:r>
              <a:rPr lang="pt-BR" sz="1400" b="1" baseline="30000" dirty="0">
                <a:solidFill>
                  <a:srgbClr val="FF0000"/>
                </a:solidFill>
              </a:rPr>
              <a:t> </a:t>
            </a:r>
            <a:endParaRPr lang="pt-BR" sz="1400" dirty="0">
              <a:solidFill>
                <a:srgbClr val="FF0000"/>
              </a:solidFill>
            </a:endParaRPr>
          </a:p>
          <a:p>
            <a:pPr marL="0" lvl="1"/>
            <a:r>
              <a:rPr lang="pt-BR" sz="1400" b="1" dirty="0"/>
              <a:t>Alcance médio semanal: </a:t>
            </a:r>
            <a:r>
              <a:rPr lang="pt-BR" sz="1400" dirty="0">
                <a:solidFill>
                  <a:srgbClr val="FF0000"/>
                </a:solidFill>
              </a:rPr>
              <a:t>8.123 pessoas</a:t>
            </a:r>
            <a:r>
              <a:rPr lang="pt-BR" sz="1400" dirty="0"/>
              <a:t>*</a:t>
            </a:r>
          </a:p>
        </p:txBody>
      </p:sp>
      <p:pic>
        <p:nvPicPr>
          <p:cNvPr id="2058" name="Picture 2"/>
          <p:cNvPicPr>
            <a:picLocks noChangeAspect="1" noChangeArrowheads="1"/>
          </p:cNvPicPr>
          <p:nvPr/>
        </p:nvPicPr>
        <p:blipFill>
          <a:blip r:embed="rId6">
            <a:extLst>
              <a:ext uri="{28A0092B-C50C-407E-A947-70E740481C1C}">
                <a14:useLocalDpi xmlns:a14="http://schemas.microsoft.com/office/drawing/2010/main" val="0"/>
              </a:ext>
            </a:extLst>
          </a:blip>
          <a:srcRect l="15764" t="38924" r="26089" b="26463"/>
          <a:stretch>
            <a:fillRect/>
          </a:stretch>
        </p:blipFill>
        <p:spPr bwMode="auto">
          <a:xfrm>
            <a:off x="382221" y="2883010"/>
            <a:ext cx="8164513"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299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6161088" y="-26988"/>
            <a:ext cx="2982912" cy="1335088"/>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36513" y="-26988"/>
            <a:ext cx="6197601"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525255"/>
            <a:ext cx="647952" cy="647952"/>
          </a:xfrm>
          <a:prstGeom prst="rect">
            <a:avLst/>
          </a:prstGeom>
          <a:ln>
            <a:noFill/>
          </a:ln>
          <a:effectLst/>
          <a:scene3d>
            <a:camera prst="orthographicFront">
              <a:rot lat="0" lon="0" rev="0"/>
            </a:camera>
            <a:lightRig rig="chilly" dir="t">
              <a:rot lat="0" lon="0" rev="18480000"/>
            </a:lightRig>
          </a:scene3d>
          <a:sp3d prstMaterial="clear">
            <a:bevelT h="63500"/>
          </a:sp3d>
        </p:spPr>
      </p:pic>
      <p:pic>
        <p:nvPicPr>
          <p:cNvPr id="3077"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5254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544" y="525255"/>
            <a:ext cx="863936" cy="64795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3079" name="CaixaDeTexto 5"/>
          <p:cNvSpPr txBox="1">
            <a:spLocks noChangeArrowheads="1"/>
          </p:cNvSpPr>
          <p:nvPr/>
        </p:nvSpPr>
        <p:spPr bwMode="auto">
          <a:xfrm>
            <a:off x="6372225" y="4445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b="1"/>
              <a:t>Redes Sociais da CMSP</a:t>
            </a:r>
          </a:p>
        </p:txBody>
      </p:sp>
      <p:sp>
        <p:nvSpPr>
          <p:cNvPr id="3080" name="CaixaDeTexto 9"/>
          <p:cNvSpPr txBox="1">
            <a:spLocks noChangeArrowheads="1"/>
          </p:cNvSpPr>
          <p:nvPr/>
        </p:nvSpPr>
        <p:spPr bwMode="auto">
          <a:xfrm>
            <a:off x="107950" y="1412875"/>
            <a:ext cx="84964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b="1" dirty="0" err="1" smtClean="0"/>
              <a:t>Twitter</a:t>
            </a:r>
            <a:endParaRPr lang="pt-BR" b="1" dirty="0" smtClean="0"/>
          </a:p>
          <a:p>
            <a:r>
              <a:rPr lang="pt-BR" sz="1400" b="1" dirty="0" smtClean="0">
                <a:solidFill>
                  <a:srgbClr val="FF0000"/>
                </a:solidFill>
              </a:rPr>
              <a:t>884 </a:t>
            </a:r>
            <a:r>
              <a:rPr lang="pt-BR" sz="1400" b="1" dirty="0">
                <a:solidFill>
                  <a:srgbClr val="FF0000"/>
                </a:solidFill>
              </a:rPr>
              <a:t>seguidores</a:t>
            </a:r>
          </a:p>
          <a:p>
            <a:r>
              <a:rPr lang="pt-BR" sz="1400" b="1" dirty="0"/>
              <a:t>Publicações realizadas: </a:t>
            </a:r>
            <a:r>
              <a:rPr lang="pt-BR" sz="1400" b="1" dirty="0">
                <a:solidFill>
                  <a:srgbClr val="FF0000"/>
                </a:solidFill>
              </a:rPr>
              <a:t>198</a:t>
            </a:r>
          </a:p>
          <a:p>
            <a:r>
              <a:rPr lang="pt-BR" sz="1400" b="1" dirty="0"/>
              <a:t>Clicks nas publicações: </a:t>
            </a:r>
            <a:r>
              <a:rPr lang="pt-BR" sz="1400" b="1" dirty="0">
                <a:solidFill>
                  <a:srgbClr val="FF0000"/>
                </a:solidFill>
              </a:rPr>
              <a:t>431</a:t>
            </a:r>
          </a:p>
        </p:txBody>
      </p:sp>
      <p:pic>
        <p:nvPicPr>
          <p:cNvPr id="3081" name="Imagem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28542" y="2564904"/>
            <a:ext cx="6547644" cy="409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043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6161088" y="-26988"/>
            <a:ext cx="2982912" cy="1335088"/>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36513" y="-26988"/>
            <a:ext cx="6197601"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525255"/>
            <a:ext cx="647952" cy="647952"/>
          </a:xfrm>
          <a:prstGeom prst="rect">
            <a:avLst/>
          </a:prstGeom>
          <a:ln>
            <a:noFill/>
          </a:ln>
          <a:effectLst/>
          <a:scene3d>
            <a:camera prst="orthographicFront">
              <a:rot lat="0" lon="0" rev="0"/>
            </a:camera>
            <a:lightRig rig="chilly" dir="t">
              <a:rot lat="0" lon="0" rev="18480000"/>
            </a:lightRig>
          </a:scene3d>
          <a:sp3d prstMaterial="clear">
            <a:bevelT h="63500"/>
          </a:sp3d>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525255"/>
            <a:ext cx="647952" cy="647952"/>
          </a:xfrm>
          <a:prstGeom prst="rect">
            <a:avLst/>
          </a:prstGeom>
          <a:ln>
            <a:noFill/>
          </a:ln>
          <a:effectLst/>
          <a:scene3d>
            <a:camera prst="orthographicFront">
              <a:rot lat="0" lon="0" rev="0"/>
            </a:camera>
            <a:lightRig rig="chilly" dir="t">
              <a:rot lat="0" lon="0" rev="18480000"/>
            </a:lightRig>
          </a:scene3d>
          <a:sp3d prstMaterial="clear">
            <a:bevelT h="63500"/>
          </a:sp3d>
        </p:spPr>
      </p:pic>
      <p:pic>
        <p:nvPicPr>
          <p:cNvPr id="4102" name="Image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525463"/>
            <a:ext cx="8651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CaixaDeTexto 5"/>
          <p:cNvSpPr txBox="1">
            <a:spLocks noChangeArrowheads="1"/>
          </p:cNvSpPr>
          <p:nvPr/>
        </p:nvSpPr>
        <p:spPr bwMode="auto">
          <a:xfrm>
            <a:off x="6372225" y="4445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b="1"/>
              <a:t>Redes Sociais da CMSP</a:t>
            </a:r>
          </a:p>
        </p:txBody>
      </p:sp>
      <p:sp>
        <p:nvSpPr>
          <p:cNvPr id="4104" name="CaixaDeTexto 11"/>
          <p:cNvSpPr txBox="1">
            <a:spLocks noChangeArrowheads="1"/>
          </p:cNvSpPr>
          <p:nvPr/>
        </p:nvSpPr>
        <p:spPr bwMode="auto">
          <a:xfrm>
            <a:off x="5219700" y="2348880"/>
            <a:ext cx="367347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sz="1400" b="1" dirty="0" smtClean="0">
                <a:solidFill>
                  <a:srgbClr val="FF0000"/>
                </a:solidFill>
              </a:rPr>
              <a:t>26 </a:t>
            </a:r>
            <a:r>
              <a:rPr lang="pt-BR" sz="1400" b="1" dirty="0" err="1">
                <a:solidFill>
                  <a:srgbClr val="FF0000"/>
                </a:solidFill>
              </a:rPr>
              <a:t>videocasts</a:t>
            </a:r>
            <a:r>
              <a:rPr lang="pt-BR" sz="1400" b="1" dirty="0">
                <a:solidFill>
                  <a:srgbClr val="FF0000"/>
                </a:solidFill>
              </a:rPr>
              <a:t> publicados</a:t>
            </a:r>
          </a:p>
          <a:p>
            <a:endParaRPr lang="pt-BR" sz="1400" dirty="0"/>
          </a:p>
          <a:p>
            <a:r>
              <a:rPr lang="pt-BR" sz="1400" b="1" dirty="0" smtClean="0">
                <a:solidFill>
                  <a:srgbClr val="FF0000"/>
                </a:solidFill>
              </a:rPr>
              <a:t>6745 </a:t>
            </a:r>
            <a:r>
              <a:rPr lang="pt-BR" sz="1400" b="1" dirty="0">
                <a:solidFill>
                  <a:srgbClr val="FF0000"/>
                </a:solidFill>
              </a:rPr>
              <a:t>visualizações</a:t>
            </a:r>
          </a:p>
          <a:p>
            <a:endParaRPr lang="pt-BR" sz="1400" dirty="0"/>
          </a:p>
          <a:p>
            <a:r>
              <a:rPr lang="pt-BR" sz="1400" b="1" dirty="0" err="1" smtClean="0"/>
              <a:t>Videocasts</a:t>
            </a:r>
            <a:r>
              <a:rPr lang="pt-BR" sz="1400" b="1" dirty="0" smtClean="0"/>
              <a:t> </a:t>
            </a:r>
            <a:r>
              <a:rPr lang="pt-BR" sz="1400" b="1" dirty="0"/>
              <a:t>em destaque: </a:t>
            </a:r>
          </a:p>
          <a:p>
            <a:endParaRPr lang="pt-BR" sz="1400" dirty="0"/>
          </a:p>
          <a:p>
            <a:pPr lvl="1"/>
            <a:r>
              <a:rPr lang="pt-BR" sz="1400" i="1" dirty="0" err="1">
                <a:solidFill>
                  <a:srgbClr val="FF0000"/>
                </a:solidFill>
              </a:rPr>
              <a:t>Hackathon</a:t>
            </a:r>
            <a:r>
              <a:rPr lang="pt-BR" sz="1400" i="1" dirty="0">
                <a:solidFill>
                  <a:srgbClr val="FF0000"/>
                </a:solidFill>
              </a:rPr>
              <a:t> - Maratona Hacker da CMSP</a:t>
            </a:r>
          </a:p>
          <a:p>
            <a:pPr lvl="1"/>
            <a:endParaRPr lang="pt-BR" sz="1400" i="1" dirty="0">
              <a:solidFill>
                <a:srgbClr val="FF0000"/>
              </a:solidFill>
            </a:endParaRPr>
          </a:p>
          <a:p>
            <a:pPr lvl="1"/>
            <a:r>
              <a:rPr lang="pt-BR" sz="1400" i="1" dirty="0">
                <a:solidFill>
                  <a:srgbClr val="FF0000"/>
                </a:solidFill>
              </a:rPr>
              <a:t>Audiência Pública Instituto Lula</a:t>
            </a:r>
          </a:p>
          <a:p>
            <a:pPr lvl="1"/>
            <a:endParaRPr lang="pt-BR" sz="1400" i="1" dirty="0">
              <a:solidFill>
                <a:srgbClr val="FF0000"/>
              </a:solidFill>
            </a:endParaRPr>
          </a:p>
          <a:p>
            <a:pPr lvl="1"/>
            <a:r>
              <a:rPr lang="pt-BR" sz="1400" i="1" dirty="0">
                <a:solidFill>
                  <a:srgbClr val="FF0000"/>
                </a:solidFill>
              </a:rPr>
              <a:t>Conferência Produção Mais Limpa</a:t>
            </a:r>
          </a:p>
          <a:p>
            <a:pPr lvl="1"/>
            <a:endParaRPr lang="pt-BR" sz="1400" i="1" dirty="0">
              <a:solidFill>
                <a:srgbClr val="FF0000"/>
              </a:solidFill>
            </a:endParaRPr>
          </a:p>
          <a:p>
            <a:pPr lvl="1"/>
            <a:r>
              <a:rPr lang="pt-BR" sz="1400" i="1" dirty="0">
                <a:solidFill>
                  <a:srgbClr val="FF0000"/>
                </a:solidFill>
              </a:rPr>
              <a:t>Virada Cultural na Câmara</a:t>
            </a:r>
          </a:p>
        </p:txBody>
      </p:sp>
      <p:pic>
        <p:nvPicPr>
          <p:cNvPr id="4105" name="Picture 1"/>
          <p:cNvPicPr>
            <a:picLocks noChangeAspect="1" noChangeArrowheads="1"/>
          </p:cNvPicPr>
          <p:nvPr/>
        </p:nvPicPr>
        <p:blipFill>
          <a:blip r:embed="rId6">
            <a:extLst>
              <a:ext uri="{28A0092B-C50C-407E-A947-70E740481C1C}">
                <a14:useLocalDpi xmlns:a14="http://schemas.microsoft.com/office/drawing/2010/main" val="0"/>
              </a:ext>
            </a:extLst>
          </a:blip>
          <a:srcRect l="16418" t="15257" r="36945" b="6444"/>
          <a:stretch>
            <a:fillRect/>
          </a:stretch>
        </p:blipFill>
        <p:spPr bwMode="auto">
          <a:xfrm>
            <a:off x="107950" y="1503363"/>
            <a:ext cx="4895850" cy="5137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26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39552" y="2852936"/>
            <a:ext cx="7848872" cy="2736304"/>
          </a:xfrm>
        </p:spPr>
        <p:txBody>
          <a:bodyPr>
            <a:normAutofit fontScale="90000"/>
          </a:bodyPr>
          <a:lstStyle/>
          <a:p>
            <a:pPr algn="ct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PRESTAÇÃO DE CONTAS </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maio</a:t>
            </a: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/2012</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Publicidade</a:t>
            </a:r>
            <a:br>
              <a:rPr lang="pt-B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pt-BR"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35496" y="4462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300192" y="200834"/>
            <a:ext cx="2725464" cy="707886"/>
          </a:xfrm>
          <a:prstGeom prst="rect">
            <a:avLst/>
          </a:prstGeom>
        </p:spPr>
        <p:txBody>
          <a:bodyPr wrap="squar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Tree>
    <p:extLst>
      <p:ext uri="{BB962C8B-B14F-4D97-AF65-F5344CB8AC3E}">
        <p14:creationId xmlns:p14="http://schemas.microsoft.com/office/powerpoint/2010/main" val="2289703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084168" y="980728"/>
            <a:ext cx="2952328" cy="369332"/>
          </a:xfrm>
          <a:prstGeom prst="rect">
            <a:avLst/>
          </a:prstGeom>
          <a:noFill/>
        </p:spPr>
        <p:txBody>
          <a:bodyPr wrap="square" rtlCol="0">
            <a:spAutoFit/>
          </a:bodyPr>
          <a:lstStyle/>
          <a:p>
            <a:pPr algn="ctr"/>
            <a:r>
              <a:rPr lang="pt-BR" dirty="0" smtClean="0">
                <a:effectLst>
                  <a:outerShdw blurRad="38100" dist="38100" dir="2700000" algn="tl">
                    <a:srgbClr val="000000">
                      <a:alpha val="43137"/>
                    </a:srgbClr>
                  </a:outerShdw>
                </a:effectLst>
              </a:rPr>
              <a:t>Indicador Paulistano</a:t>
            </a:r>
            <a:endParaRPr lang="pt-BR" dirty="0">
              <a:effectLst>
                <a:outerShdw blurRad="38100" dist="38100" dir="2700000" algn="tl">
                  <a:srgbClr val="000000">
                    <a:alpha val="43137"/>
                  </a:srgbClr>
                </a:outerShdw>
              </a:effectLst>
            </a:endParaRPr>
          </a:p>
        </p:txBody>
      </p:sp>
      <p:sp>
        <p:nvSpPr>
          <p:cNvPr id="12" name="CaixaDeTexto 11"/>
          <p:cNvSpPr txBox="1"/>
          <p:nvPr/>
        </p:nvSpPr>
        <p:spPr>
          <a:xfrm>
            <a:off x="1043608" y="2043425"/>
            <a:ext cx="7920880" cy="954107"/>
          </a:xfrm>
          <a:prstGeom prst="rect">
            <a:avLst/>
          </a:prstGeom>
          <a:noFill/>
        </p:spPr>
        <p:txBody>
          <a:bodyPr wrap="square" rtlCol="0">
            <a:spAutoFit/>
          </a:bodyPr>
          <a:lstStyle/>
          <a:p>
            <a:pPr lvl="0" algn="just"/>
            <a:r>
              <a:rPr lang="pt-BR" sz="1400" b="1" dirty="0" smtClean="0">
                <a:solidFill>
                  <a:prstClr val="black"/>
                </a:solidFill>
              </a:rPr>
              <a:t>Diagramação, elaboração de infográficos e fechamento da publicação mensal do boletim eletrônico, elaborado pela Consultoria Técnica de Economia e Orçamento (CTEO) da Câmara Municipal de São Paulo. </a:t>
            </a:r>
          </a:p>
          <a:p>
            <a:pPr lvl="0" algn="just"/>
            <a:r>
              <a:rPr lang="pt-BR" sz="1400" b="1" dirty="0" smtClean="0">
                <a:solidFill>
                  <a:prstClr val="black"/>
                </a:solidFill>
              </a:rPr>
              <a:t>O boletim traz a conjuntura econômica e social do município, apresentando estudos e dados sobre índices que fundamentam o desenvolvimento regional.</a:t>
            </a:r>
          </a:p>
        </p:txBody>
      </p:sp>
      <p:pic>
        <p:nvPicPr>
          <p:cNvPr id="8" name="Picture 2"/>
          <p:cNvPicPr>
            <a:picLocks noChangeAspect="1" noChangeArrowheads="1"/>
          </p:cNvPicPr>
          <p:nvPr/>
        </p:nvPicPr>
        <p:blipFill>
          <a:blip r:embed="rId2" cstate="print"/>
          <a:stretch>
            <a:fillRect/>
          </a:stretch>
        </p:blipFill>
        <p:spPr bwMode="auto">
          <a:xfrm>
            <a:off x="6427162" y="3504342"/>
            <a:ext cx="2162187" cy="2789222"/>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1" name="Picture 2"/>
          <p:cNvPicPr>
            <a:picLocks noChangeAspect="1" noChangeArrowheads="1"/>
          </p:cNvPicPr>
          <p:nvPr/>
        </p:nvPicPr>
        <p:blipFill>
          <a:blip r:embed="rId3" cstate="print"/>
          <a:stretch>
            <a:fillRect/>
          </a:stretch>
        </p:blipFill>
        <p:spPr bwMode="auto">
          <a:xfrm>
            <a:off x="3589652" y="3504969"/>
            <a:ext cx="2163602" cy="2787968"/>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3" name="Imagem 12" descr="1.PNG"/>
          <p:cNvPicPr>
            <a:picLocks noChangeAspect="1"/>
          </p:cNvPicPr>
          <p:nvPr/>
        </p:nvPicPr>
        <p:blipFill>
          <a:blip r:embed="rId4" cstate="print"/>
          <a:stretch>
            <a:fillRect/>
          </a:stretch>
        </p:blipFill>
        <p:spPr>
          <a:xfrm>
            <a:off x="737545" y="3501008"/>
            <a:ext cx="2176005" cy="2808312"/>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129" y="8999"/>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228184" y="44624"/>
            <a:ext cx="2915816" cy="707886"/>
          </a:xfrm>
          <a:prstGeom prst="rect">
            <a:avLst/>
          </a:prstGeom>
        </p:spPr>
        <p:txBody>
          <a:bodyPr wrap="squar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Tree>
    <p:extLst>
      <p:ext uri="{BB962C8B-B14F-4D97-AF65-F5344CB8AC3E}">
        <p14:creationId xmlns:p14="http://schemas.microsoft.com/office/powerpoint/2010/main" val="3056384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286000" y="4410978"/>
            <a:ext cx="4572000" cy="1754326"/>
          </a:xfrm>
          <a:prstGeom prst="rect">
            <a:avLst/>
          </a:prstGeom>
        </p:spPr>
        <p:txBody>
          <a:bodyPr>
            <a:spAutoFit/>
          </a:bodyPr>
          <a:lstStyle/>
          <a:p>
            <a:r>
              <a:rPr lang="pt-BR" b="1" dirty="0"/>
              <a:t>11 de maio</a:t>
            </a:r>
            <a:endParaRPr lang="pt-BR" dirty="0"/>
          </a:p>
          <a:p>
            <a:r>
              <a:rPr lang="pt-BR" dirty="0"/>
              <a:t>Concessão terreno Instituto Lula</a:t>
            </a:r>
          </a:p>
          <a:p>
            <a:r>
              <a:rPr lang="pt-BR" dirty="0"/>
              <a:t>Cessão de área a instituto de petista é criticada</a:t>
            </a:r>
          </a:p>
          <a:p>
            <a:r>
              <a:rPr lang="pt-BR" dirty="0"/>
              <a:t>11/05/2012 - </a:t>
            </a:r>
            <a:r>
              <a:rPr lang="pt-BR" b="1" dirty="0"/>
              <a:t>Jornal da Tarde</a:t>
            </a:r>
            <a:r>
              <a:rPr lang="pt-BR" dirty="0"/>
              <a:t> - SP (JT Política) </a:t>
            </a:r>
          </a:p>
          <a:p>
            <a:r>
              <a:rPr lang="pt-BR" u="sng" dirty="0">
                <a:hlinkClick r:id="rId2"/>
              </a:rPr>
              <a:t>http://www.info4.com.br/gomateria.asp?cod=92095&amp;nome=2631&amp;cliente=2631</a:t>
            </a:r>
            <a:endParaRPr lang="pt-BR" dirty="0"/>
          </a:p>
        </p:txBody>
      </p:sp>
      <p:grpSp>
        <p:nvGrpSpPr>
          <p:cNvPr id="6" name="Grupo 8"/>
          <p:cNvGrpSpPr>
            <a:grpSpLocks/>
          </p:cNvGrpSpPr>
          <p:nvPr/>
        </p:nvGrpSpPr>
        <p:grpSpPr bwMode="auto">
          <a:xfrm>
            <a:off x="0" y="-3238"/>
            <a:ext cx="9107488" cy="1368426"/>
            <a:chOff x="0" y="-27385"/>
            <a:chExt cx="9107285" cy="1368153"/>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o 3"/>
            <p:cNvGrpSpPr>
              <a:grpSpLocks/>
            </p:cNvGrpSpPr>
            <p:nvPr/>
          </p:nvGrpSpPr>
          <p:grpSpPr bwMode="auto">
            <a:xfrm>
              <a:off x="6225022" y="48688"/>
              <a:ext cx="2882263" cy="1292080"/>
              <a:chOff x="6225022" y="48688"/>
              <a:chExt cx="2882263" cy="1292080"/>
            </a:xfrm>
          </p:grpSpPr>
          <p:sp>
            <p:nvSpPr>
              <p:cNvPr id="9" name="CaixaDeTexto 8"/>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10"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298" y="1365188"/>
            <a:ext cx="5715000" cy="4895850"/>
          </a:xfrm>
          <a:prstGeom prst="rect">
            <a:avLst/>
          </a:prstGeom>
        </p:spPr>
      </p:pic>
      <p:pic>
        <p:nvPicPr>
          <p:cNvPr id="12" name="Image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750" y="1682814"/>
            <a:ext cx="1858492" cy="5175186"/>
          </a:xfrm>
          <a:prstGeom prst="rect">
            <a:avLst/>
          </a:prstGeom>
          <a:ln>
            <a:solidFill>
              <a:schemeClr val="tx1">
                <a:lumMod val="50000"/>
                <a:lumOff val="50000"/>
              </a:schemeClr>
            </a:solidFill>
          </a:ln>
        </p:spPr>
      </p:pic>
      <p:cxnSp>
        <p:nvCxnSpPr>
          <p:cNvPr id="15" name="Conector de seta reta 14"/>
          <p:cNvCxnSpPr/>
          <p:nvPr/>
        </p:nvCxnSpPr>
        <p:spPr>
          <a:xfrm flipV="1">
            <a:off x="2843808" y="2492896"/>
            <a:ext cx="1368152" cy="1440161"/>
          </a:xfrm>
          <a:prstGeom prst="straightConnector1">
            <a:avLst/>
          </a:prstGeom>
          <a:ln>
            <a:solidFill>
              <a:srgbClr val="FF0000"/>
            </a:solidFill>
            <a:tailEnd type="arrow"/>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Retângulo 15"/>
          <p:cNvSpPr/>
          <p:nvPr/>
        </p:nvSpPr>
        <p:spPr>
          <a:xfrm>
            <a:off x="7380312" y="1904633"/>
            <a:ext cx="1584176" cy="3108543"/>
          </a:xfrm>
          <a:prstGeom prst="rect">
            <a:avLst/>
          </a:prstGeom>
        </p:spPr>
        <p:txBody>
          <a:bodyPr wrap="square">
            <a:spAutoFit/>
          </a:bodyPr>
          <a:lstStyle/>
          <a:p>
            <a:r>
              <a:rPr lang="pt-BR" sz="1400" b="1" dirty="0">
                <a:solidFill>
                  <a:srgbClr val="FF0000"/>
                </a:solidFill>
              </a:rPr>
              <a:t>11 de maio</a:t>
            </a:r>
            <a:endParaRPr lang="pt-BR" sz="1400" dirty="0">
              <a:solidFill>
                <a:srgbClr val="FF0000"/>
              </a:solidFill>
            </a:endParaRPr>
          </a:p>
          <a:p>
            <a:r>
              <a:rPr lang="pt-BR" sz="1400" b="1" dirty="0">
                <a:solidFill>
                  <a:srgbClr val="FF0000"/>
                </a:solidFill>
              </a:rPr>
              <a:t>Concessão terreno Instituto Lula</a:t>
            </a:r>
          </a:p>
          <a:p>
            <a:r>
              <a:rPr lang="pt-BR" sz="1400" b="1" dirty="0"/>
              <a:t>Cessão de área a instituto de petista é criticada</a:t>
            </a:r>
          </a:p>
          <a:p>
            <a:r>
              <a:rPr lang="pt-BR" sz="1400" b="1" dirty="0"/>
              <a:t>11/05/2012 - </a:t>
            </a:r>
            <a:r>
              <a:rPr lang="pt-BR" sz="1400" b="1" dirty="0">
                <a:solidFill>
                  <a:srgbClr val="FF0000"/>
                </a:solidFill>
              </a:rPr>
              <a:t>Jornal da Tarde</a:t>
            </a:r>
            <a:r>
              <a:rPr lang="pt-BR" sz="1400" dirty="0">
                <a:solidFill>
                  <a:srgbClr val="FF0000"/>
                </a:solidFill>
              </a:rPr>
              <a:t> - </a:t>
            </a:r>
            <a:r>
              <a:rPr lang="pt-BR" sz="1400" dirty="0"/>
              <a:t>SP (JT Política) </a:t>
            </a:r>
          </a:p>
          <a:p>
            <a:r>
              <a:rPr lang="pt-BR" sz="1400" u="sng" dirty="0">
                <a:hlinkClick r:id="rId2"/>
              </a:rPr>
              <a:t>http://www.info4.com.br/gomateria.asp?cod=92095&amp;nome=2631&amp;cliente=2631</a:t>
            </a:r>
            <a:endParaRPr lang="pt-BR" sz="1400" dirty="0"/>
          </a:p>
        </p:txBody>
      </p:sp>
      <p:cxnSp>
        <p:nvCxnSpPr>
          <p:cNvPr id="18" name="Conector reto 17"/>
          <p:cNvCxnSpPr/>
          <p:nvPr/>
        </p:nvCxnSpPr>
        <p:spPr>
          <a:xfrm>
            <a:off x="7380312" y="1682814"/>
            <a:ext cx="13660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882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827584" y="1916832"/>
            <a:ext cx="7920880" cy="954107"/>
          </a:xfrm>
          <a:prstGeom prst="rect">
            <a:avLst/>
          </a:prstGeom>
          <a:noFill/>
        </p:spPr>
        <p:txBody>
          <a:bodyPr wrap="square" rtlCol="0">
            <a:spAutoFit/>
          </a:bodyPr>
          <a:lstStyle/>
          <a:p>
            <a:pPr lvl="0" algn="just"/>
            <a:r>
              <a:rPr lang="pt-BR" sz="1400" b="1" dirty="0" smtClean="0">
                <a:solidFill>
                  <a:prstClr val="black"/>
                </a:solidFill>
              </a:rPr>
              <a:t>Diagramação, elaboração de infográficos e fechamento da publicação mensal do boletim eletrônico, elaborado pela Consultoria Técnica de Economia e Orçamento (CTEO) da Câmara Municipal de São Paulo. </a:t>
            </a:r>
          </a:p>
          <a:p>
            <a:pPr lvl="0" algn="just"/>
            <a:r>
              <a:rPr lang="pt-BR" sz="1400" b="1" dirty="0" smtClean="0">
                <a:solidFill>
                  <a:prstClr val="black"/>
                </a:solidFill>
              </a:rPr>
              <a:t>O boletim traz a conjuntura econômica e social da região metropolitana, apresentando estudos e dados sobre índices que fundamentam o desenvolvimento da região.</a:t>
            </a:r>
          </a:p>
        </p:txBody>
      </p:sp>
      <p:pic>
        <p:nvPicPr>
          <p:cNvPr id="9" name="Picture 2"/>
          <p:cNvPicPr>
            <a:picLocks noChangeAspect="1" noChangeArrowheads="1"/>
          </p:cNvPicPr>
          <p:nvPr/>
        </p:nvPicPr>
        <p:blipFill>
          <a:blip r:embed="rId2" cstate="print"/>
          <a:stretch>
            <a:fillRect/>
          </a:stretch>
        </p:blipFill>
        <p:spPr bwMode="auto">
          <a:xfrm>
            <a:off x="6430530" y="3073631"/>
            <a:ext cx="2493268" cy="3216317"/>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7" name="Picture 2"/>
          <p:cNvPicPr>
            <a:picLocks noChangeAspect="1" noChangeArrowheads="1"/>
          </p:cNvPicPr>
          <p:nvPr/>
        </p:nvPicPr>
        <p:blipFill>
          <a:blip r:embed="rId3" cstate="print"/>
          <a:stretch>
            <a:fillRect/>
          </a:stretch>
        </p:blipFill>
        <p:spPr bwMode="auto">
          <a:xfrm>
            <a:off x="3595887" y="3073631"/>
            <a:ext cx="2488281" cy="3216316"/>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0" name="Imagem 9" descr="1.PNG"/>
          <p:cNvPicPr>
            <a:picLocks noChangeAspect="1"/>
          </p:cNvPicPr>
          <p:nvPr/>
        </p:nvPicPr>
        <p:blipFill>
          <a:blip r:embed="rId4" cstate="print"/>
          <a:stretch>
            <a:fillRect/>
          </a:stretch>
        </p:blipFill>
        <p:spPr>
          <a:xfrm>
            <a:off x="740930" y="3032714"/>
            <a:ext cx="2534925" cy="3276608"/>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129" y="8999"/>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197471" y="44624"/>
            <a:ext cx="2946529" cy="707886"/>
          </a:xfrm>
          <a:prstGeom prst="rect">
            <a:avLst/>
          </a:prstGeom>
        </p:spPr>
        <p:txBody>
          <a:bodyPr wrap="squar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3" name="Retângulo 2"/>
          <p:cNvSpPr/>
          <p:nvPr/>
        </p:nvSpPr>
        <p:spPr>
          <a:xfrm>
            <a:off x="6266682" y="953602"/>
            <a:ext cx="2486515" cy="369332"/>
          </a:xfrm>
          <a:prstGeom prst="rect">
            <a:avLst/>
          </a:prstGeom>
        </p:spPr>
        <p:txBody>
          <a:bodyPr wrap="none">
            <a:spAutoFit/>
          </a:bodyPr>
          <a:lstStyle/>
          <a:p>
            <a:pPr algn="ctr"/>
            <a:r>
              <a:rPr lang="pt-BR" dirty="0">
                <a:effectLst>
                  <a:outerShdw blurRad="38100" dist="38100" dir="2700000" algn="tl">
                    <a:srgbClr val="000000">
                      <a:alpha val="43137"/>
                    </a:srgbClr>
                  </a:outerShdw>
                </a:effectLst>
              </a:rPr>
              <a:t>Indicador Metropolitano</a:t>
            </a:r>
          </a:p>
        </p:txBody>
      </p:sp>
    </p:spTree>
    <p:extLst>
      <p:ext uri="{BB962C8B-B14F-4D97-AF65-F5344CB8AC3E}">
        <p14:creationId xmlns:p14="http://schemas.microsoft.com/office/powerpoint/2010/main" val="4013665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441933" y="909769"/>
            <a:ext cx="2520280" cy="369332"/>
          </a:xfrm>
          <a:prstGeom prst="rect">
            <a:avLst/>
          </a:prstGeom>
          <a:noFill/>
        </p:spPr>
        <p:txBody>
          <a:bodyPr wrap="square" rtlCol="0">
            <a:spAutoFit/>
          </a:bodyPr>
          <a:lstStyle/>
          <a:p>
            <a:pPr algn="ctr"/>
            <a:r>
              <a:rPr lang="pt-BR" dirty="0" smtClean="0">
                <a:effectLst>
                  <a:outerShdw blurRad="38100" dist="38100" dir="2700000" algn="tl">
                    <a:srgbClr val="000000">
                      <a:alpha val="43137"/>
                    </a:srgbClr>
                  </a:outerShdw>
                </a:effectLst>
              </a:rPr>
              <a:t>Cardápio Paulistano</a:t>
            </a:r>
            <a:endParaRPr lang="pt-BR" dirty="0">
              <a:effectLst>
                <a:outerShdw blurRad="38100" dist="38100" dir="2700000" algn="tl">
                  <a:srgbClr val="000000">
                    <a:alpha val="43137"/>
                  </a:srgbClr>
                </a:outerShdw>
              </a:effectLst>
            </a:endParaRPr>
          </a:p>
        </p:txBody>
      </p:sp>
      <p:sp>
        <p:nvSpPr>
          <p:cNvPr id="12" name="CaixaDeTexto 11"/>
          <p:cNvSpPr txBox="1"/>
          <p:nvPr/>
        </p:nvSpPr>
        <p:spPr>
          <a:xfrm>
            <a:off x="755953" y="2204864"/>
            <a:ext cx="7920880" cy="738664"/>
          </a:xfrm>
          <a:prstGeom prst="rect">
            <a:avLst/>
          </a:prstGeom>
          <a:noFill/>
        </p:spPr>
        <p:txBody>
          <a:bodyPr wrap="square" rtlCol="0">
            <a:spAutoFit/>
          </a:bodyPr>
          <a:lstStyle/>
          <a:p>
            <a:pPr algn="ctr"/>
            <a:endParaRPr lang="pt-BR" sz="1400" dirty="0" smtClean="0">
              <a:effectLst>
                <a:outerShdw blurRad="38100" dist="38100" dir="2700000" algn="tl">
                  <a:srgbClr val="000000">
                    <a:alpha val="43137"/>
                  </a:srgbClr>
                </a:outerShdw>
              </a:effectLst>
            </a:endParaRPr>
          </a:p>
          <a:p>
            <a:pPr algn="just"/>
            <a:r>
              <a:rPr lang="pt-BR" sz="1400" b="1" dirty="0" smtClean="0"/>
              <a:t>Criação e produção de cartuns animados com temas sobre a cidade de São Paulo para veiculação na TV Câmara São Paulo.</a:t>
            </a:r>
          </a:p>
        </p:txBody>
      </p:sp>
      <p:pic>
        <p:nvPicPr>
          <p:cNvPr id="9" name="Picture 2"/>
          <p:cNvPicPr>
            <a:picLocks noChangeAspect="1" noChangeArrowheads="1"/>
          </p:cNvPicPr>
          <p:nvPr/>
        </p:nvPicPr>
        <p:blipFill>
          <a:blip r:embed="rId2" cstate="print"/>
          <a:stretch>
            <a:fillRect/>
          </a:stretch>
        </p:blipFill>
        <p:spPr bwMode="auto">
          <a:xfrm>
            <a:off x="6196714" y="3654841"/>
            <a:ext cx="2579198" cy="1934399"/>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7" name="Picture 2"/>
          <p:cNvPicPr>
            <a:picLocks noChangeAspect="1" noChangeArrowheads="1"/>
          </p:cNvPicPr>
          <p:nvPr/>
        </p:nvPicPr>
        <p:blipFill>
          <a:blip r:embed="rId3" cstate="print"/>
          <a:stretch>
            <a:fillRect/>
          </a:stretch>
        </p:blipFill>
        <p:spPr bwMode="auto">
          <a:xfrm>
            <a:off x="3266666" y="3654841"/>
            <a:ext cx="2579198" cy="1934399"/>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0" name="Imagem 9" descr="1.PNG"/>
          <p:cNvPicPr>
            <a:picLocks noChangeAspect="1"/>
          </p:cNvPicPr>
          <p:nvPr/>
        </p:nvPicPr>
        <p:blipFill>
          <a:blip r:embed="rId4" cstate="print"/>
          <a:stretch>
            <a:fillRect/>
          </a:stretch>
        </p:blipFill>
        <p:spPr>
          <a:xfrm>
            <a:off x="323529" y="3663028"/>
            <a:ext cx="2664295" cy="1998220"/>
          </a:xfrm>
          <a:prstGeom prst="rect">
            <a:avLst/>
          </a:prstGeom>
          <a:ln w="28575">
            <a:solidFill>
              <a:schemeClr val="tx1"/>
            </a:solidFill>
          </a:ln>
          <a:effectLst>
            <a:outerShdw blurRad="190500" dist="127000" dir="2700000" algn="tl" rotWithShape="0">
              <a:prstClr val="black">
                <a:alpha val="40000"/>
              </a:prstClr>
            </a:outerShdw>
            <a:reflection blurRad="6350" stA="52000" endA="300" endPos="35000" dir="5400000" sy="-100000" algn="bl" rotWithShape="0"/>
          </a:effectLst>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887" y="6211"/>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300192" y="44624"/>
            <a:ext cx="2843808" cy="707886"/>
          </a:xfrm>
          <a:prstGeom prst="rect">
            <a:avLst/>
          </a:prstGeom>
        </p:spPr>
        <p:txBody>
          <a:bodyPr wrap="squar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Tree>
    <p:extLst>
      <p:ext uri="{BB962C8B-B14F-4D97-AF65-F5344CB8AC3E}">
        <p14:creationId xmlns:p14="http://schemas.microsoft.com/office/powerpoint/2010/main" val="2759071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289823" y="972194"/>
            <a:ext cx="2808312" cy="369332"/>
          </a:xfrm>
          <a:prstGeom prst="rect">
            <a:avLst/>
          </a:prstGeom>
          <a:noFill/>
        </p:spPr>
        <p:txBody>
          <a:bodyPr wrap="square" rtlCol="0">
            <a:spAutoFit/>
          </a:bodyPr>
          <a:lstStyle/>
          <a:p>
            <a:pPr algn="ctr"/>
            <a:r>
              <a:rPr lang="pt-BR" dirty="0" smtClean="0">
                <a:effectLst>
                  <a:outerShdw blurRad="38100" dist="38100" dir="2700000" algn="tl">
                    <a:srgbClr val="000000">
                      <a:alpha val="43137"/>
                    </a:srgbClr>
                  </a:outerShdw>
                </a:effectLst>
              </a:rPr>
              <a:t>Cardápio Paulistano – vídeo</a:t>
            </a:r>
            <a:endParaRPr lang="pt-BR" dirty="0">
              <a:effectLst>
                <a:outerShdw blurRad="38100" dist="38100" dir="2700000" algn="tl">
                  <a:srgbClr val="000000">
                    <a:alpha val="43137"/>
                  </a:srgbClr>
                </a:outerShdw>
              </a:effectLst>
            </a:endParaRPr>
          </a:p>
        </p:txBody>
      </p:sp>
      <p:pic>
        <p:nvPicPr>
          <p:cNvPr id="4" name="ciclista_bbm_WMV V8.wmv">
            <a:hlinkClick r:id="" action="ppaction://media"/>
          </p:cNvPr>
          <p:cNvPicPr>
            <a:picLocks noRot="1" noChangeAspect="1"/>
          </p:cNvPicPr>
          <p:nvPr>
            <a:videoFile r:link="rId1"/>
          </p:nvPr>
        </p:nvPicPr>
        <p:blipFill>
          <a:blip r:embed="rId5" cstate="print"/>
          <a:stretch>
            <a:fillRect/>
          </a:stretch>
        </p:blipFill>
        <p:spPr>
          <a:xfrm>
            <a:off x="2483768" y="2029535"/>
            <a:ext cx="5256584" cy="3942438"/>
          </a:xfrm>
          <a:prstGeom prst="rect">
            <a:avLst/>
          </a:prstGeom>
        </p:spPr>
      </p:pic>
      <p:pic>
        <p:nvPicPr>
          <p:cNvPr id="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80" t="9397" r="39735" b="75026"/>
          <a:stretch/>
        </p:blipFill>
        <p:spPr bwMode="auto">
          <a:xfrm>
            <a:off x="-12762" y="-566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360922" y="82523"/>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pic>
        <p:nvPicPr>
          <p:cNvPr id="7" name="ciclista_bbm_WMV V8.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691680" y="1700808"/>
            <a:ext cx="6144683" cy="4608512"/>
          </a:xfrm>
          <a:prstGeom prst="rect">
            <a:avLst/>
          </a:prstGeom>
        </p:spPr>
      </p:pic>
      <p:sp>
        <p:nvSpPr>
          <p:cNvPr id="2" name="Retângulo 1"/>
          <p:cNvSpPr/>
          <p:nvPr/>
        </p:nvSpPr>
        <p:spPr>
          <a:xfrm>
            <a:off x="251520" y="5624372"/>
            <a:ext cx="1119156" cy="830997"/>
          </a:xfrm>
          <a:prstGeom prst="rect">
            <a:avLst/>
          </a:prstGeom>
        </p:spPr>
        <p:txBody>
          <a:bodyPr wrap="square">
            <a:spAutoFit/>
          </a:bodyPr>
          <a:lstStyle/>
          <a:p>
            <a:r>
              <a:rPr lang="pt-BR" sz="1200" b="1" i="1" dirty="0">
                <a:solidFill>
                  <a:srgbClr val="FF0000"/>
                </a:solidFill>
              </a:rPr>
              <a:t>Clique  ao lado para </a:t>
            </a:r>
            <a:r>
              <a:rPr lang="pt-BR" sz="1200" b="1" i="1" dirty="0" smtClean="0">
                <a:solidFill>
                  <a:srgbClr val="FF0000"/>
                </a:solidFill>
              </a:rPr>
              <a:t>assistir</a:t>
            </a:r>
            <a:br>
              <a:rPr lang="pt-BR" sz="1200" b="1" i="1" dirty="0" smtClean="0">
                <a:solidFill>
                  <a:srgbClr val="FF0000"/>
                </a:solidFill>
              </a:rPr>
            </a:br>
            <a:endParaRPr lang="pt-BR" sz="1200" b="1" i="1" dirty="0">
              <a:solidFill>
                <a:srgbClr val="FF0000"/>
              </a:solidFill>
            </a:endParaRPr>
          </a:p>
        </p:txBody>
      </p:sp>
      <p:cxnSp>
        <p:nvCxnSpPr>
          <p:cNvPr id="9" name="Conector reto 8"/>
          <p:cNvCxnSpPr/>
          <p:nvPr/>
        </p:nvCxnSpPr>
        <p:spPr>
          <a:xfrm>
            <a:off x="395536" y="5624372"/>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360537" y="6237312"/>
            <a:ext cx="72008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eta para a direita 7"/>
          <p:cNvSpPr/>
          <p:nvPr/>
        </p:nvSpPr>
        <p:spPr>
          <a:xfrm>
            <a:off x="1115616" y="5971973"/>
            <a:ext cx="360040" cy="265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490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260672" y="896054"/>
            <a:ext cx="2883328" cy="369332"/>
          </a:xfrm>
          <a:prstGeom prst="rect">
            <a:avLst/>
          </a:prstGeom>
          <a:noFill/>
        </p:spPr>
        <p:txBody>
          <a:bodyPr wrap="square" rtlCol="0">
            <a:spAutoFit/>
          </a:bodyPr>
          <a:lstStyle/>
          <a:p>
            <a:pPr algn="ctr"/>
            <a:r>
              <a:rPr lang="pt-BR" dirty="0" smtClean="0">
                <a:effectLst>
                  <a:outerShdw blurRad="38100" dist="38100" dir="2700000" algn="tl">
                    <a:srgbClr val="000000">
                      <a:alpha val="43137"/>
                    </a:srgbClr>
                  </a:outerShdw>
                </a:effectLst>
              </a:rPr>
              <a:t>Cardápio Paulistano - vídeo</a:t>
            </a:r>
            <a:endParaRPr lang="pt-BR" dirty="0">
              <a:effectLst>
                <a:outerShdw blurRad="38100" dist="38100" dir="2700000" algn="tl">
                  <a:srgbClr val="000000">
                    <a:alpha val="43137"/>
                  </a:srgbClr>
                </a:outerShdw>
              </a:effectLst>
            </a:endParaRPr>
          </a:p>
        </p:txBody>
      </p:sp>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0" t="9397" r="39735" b="75026"/>
          <a:stretch/>
        </p:blipFill>
        <p:spPr bwMode="auto">
          <a:xfrm>
            <a:off x="-12762" y="-566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244213" y="22390"/>
            <a:ext cx="2779650" cy="707886"/>
          </a:xfrm>
          <a:prstGeom prst="rect">
            <a:avLst/>
          </a:prstGeom>
        </p:spPr>
        <p:txBody>
          <a:bodyPr wrap="squar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pic>
        <p:nvPicPr>
          <p:cNvPr id="3" name="motorista_lixo_bbm_WMV V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1556792"/>
            <a:ext cx="6270485" cy="4702864"/>
          </a:xfrm>
          <a:prstGeom prst="rect">
            <a:avLst/>
          </a:prstGeom>
        </p:spPr>
      </p:pic>
      <p:sp>
        <p:nvSpPr>
          <p:cNvPr id="8" name="Retângulo 7"/>
          <p:cNvSpPr/>
          <p:nvPr/>
        </p:nvSpPr>
        <p:spPr>
          <a:xfrm>
            <a:off x="107504" y="5797991"/>
            <a:ext cx="1409456" cy="646331"/>
          </a:xfrm>
          <a:prstGeom prst="rect">
            <a:avLst/>
          </a:prstGeom>
        </p:spPr>
        <p:txBody>
          <a:bodyPr wrap="square">
            <a:spAutoFit/>
          </a:bodyPr>
          <a:lstStyle/>
          <a:p>
            <a:r>
              <a:rPr lang="pt-BR" sz="1200" b="1" i="1" dirty="0">
                <a:solidFill>
                  <a:srgbClr val="FF0000"/>
                </a:solidFill>
              </a:rPr>
              <a:t>Clique  ao lado para </a:t>
            </a:r>
            <a:r>
              <a:rPr lang="pt-BR" sz="1200" b="1" i="1" dirty="0" smtClean="0">
                <a:solidFill>
                  <a:srgbClr val="FF0000"/>
                </a:solidFill>
              </a:rPr>
              <a:t>assistir</a:t>
            </a:r>
            <a:br>
              <a:rPr lang="pt-BR" sz="1200" b="1" i="1" dirty="0" smtClean="0">
                <a:solidFill>
                  <a:srgbClr val="FF0000"/>
                </a:solidFill>
              </a:rPr>
            </a:br>
            <a:endParaRPr lang="pt-BR" sz="1200" b="1" i="1" dirty="0">
              <a:solidFill>
                <a:srgbClr val="FF0000"/>
              </a:solidFill>
            </a:endParaRPr>
          </a:p>
        </p:txBody>
      </p:sp>
      <p:cxnSp>
        <p:nvCxnSpPr>
          <p:cNvPr id="10" name="Conector reto 9"/>
          <p:cNvCxnSpPr/>
          <p:nvPr/>
        </p:nvCxnSpPr>
        <p:spPr>
          <a:xfrm>
            <a:off x="251520" y="5797991"/>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251520" y="6274969"/>
            <a:ext cx="1008112"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eta para a direita 3"/>
          <p:cNvSpPr/>
          <p:nvPr/>
        </p:nvSpPr>
        <p:spPr>
          <a:xfrm>
            <a:off x="1187624" y="6021288"/>
            <a:ext cx="329336" cy="2536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198589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371642" y="930490"/>
            <a:ext cx="2772358" cy="369332"/>
          </a:xfrm>
          <a:prstGeom prst="rect">
            <a:avLst/>
          </a:prstGeom>
          <a:noFill/>
        </p:spPr>
        <p:txBody>
          <a:bodyPr wrap="square" rtlCol="0">
            <a:spAutoFit/>
          </a:bodyPr>
          <a:lstStyle/>
          <a:p>
            <a:pPr algn="ctr"/>
            <a:r>
              <a:rPr lang="pt-BR" dirty="0" smtClean="0">
                <a:effectLst>
                  <a:outerShdw blurRad="38100" dist="38100" dir="2700000" algn="tl">
                    <a:srgbClr val="000000">
                      <a:alpha val="43137"/>
                    </a:srgbClr>
                  </a:outerShdw>
                </a:effectLst>
              </a:rPr>
              <a:t>Jornal Câmara Aberta</a:t>
            </a:r>
            <a:endParaRPr lang="pt-BR" dirty="0">
              <a:effectLst>
                <a:outerShdw blurRad="38100" dist="38100" dir="2700000" algn="tl">
                  <a:srgbClr val="000000">
                    <a:alpha val="43137"/>
                  </a:srgbClr>
                </a:outerShdw>
              </a:effectLst>
            </a:endParaRPr>
          </a:p>
        </p:txBody>
      </p:sp>
      <p:pic>
        <p:nvPicPr>
          <p:cNvPr id="7" name="Imagem 6" descr="Tira 2.PNG"/>
          <p:cNvPicPr>
            <a:picLocks noChangeAspect="1"/>
          </p:cNvPicPr>
          <p:nvPr/>
        </p:nvPicPr>
        <p:blipFill>
          <a:blip r:embed="rId3" cstate="print"/>
          <a:stretch>
            <a:fillRect/>
          </a:stretch>
        </p:blipFill>
        <p:spPr>
          <a:xfrm>
            <a:off x="3008679" y="3745143"/>
            <a:ext cx="1686604" cy="1844097"/>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8" name="Imagem 7" descr="Tira 3.PNG"/>
          <p:cNvPicPr>
            <a:picLocks noChangeAspect="1"/>
          </p:cNvPicPr>
          <p:nvPr/>
        </p:nvPicPr>
        <p:blipFill>
          <a:blip r:embed="rId4" cstate="print"/>
          <a:stretch>
            <a:fillRect/>
          </a:stretch>
        </p:blipFill>
        <p:spPr>
          <a:xfrm>
            <a:off x="3103500" y="5229200"/>
            <a:ext cx="2620628" cy="1152851"/>
          </a:xfrm>
          <a:prstGeom prst="rect">
            <a:avLst/>
          </a:prstGeom>
          <a:ln w="28575">
            <a:solidFill>
              <a:schemeClr val="tx1"/>
            </a:solidFill>
          </a:ln>
          <a:effectLst>
            <a:outerShdw blurRad="292100" dist="139700" dir="2700000" algn="tl" rotWithShape="0">
              <a:srgbClr val="333333">
                <a:alpha val="65000"/>
              </a:srgbClr>
            </a:outerShdw>
            <a:reflection blurRad="6350" stA="50000" endA="300" endPos="55000" dir="5400000" sy="-100000" algn="bl" rotWithShape="0"/>
          </a:effectLst>
        </p:spPr>
      </p:pic>
      <p:sp>
        <p:nvSpPr>
          <p:cNvPr id="11" name="CaixaDeTexto 10"/>
          <p:cNvSpPr txBox="1"/>
          <p:nvPr/>
        </p:nvSpPr>
        <p:spPr>
          <a:xfrm>
            <a:off x="215467" y="1656699"/>
            <a:ext cx="7920880" cy="523220"/>
          </a:xfrm>
          <a:prstGeom prst="rect">
            <a:avLst/>
          </a:prstGeom>
          <a:noFill/>
        </p:spPr>
        <p:txBody>
          <a:bodyPr wrap="square" rtlCol="0">
            <a:spAutoFit/>
          </a:bodyPr>
          <a:lstStyle/>
          <a:p>
            <a:pPr algn="just"/>
            <a:r>
              <a:rPr lang="pt-BR" sz="1400" b="1" dirty="0" smtClean="0"/>
              <a:t>Impressão e distribuição mensal de 300 mil exemplares do Jornal Câmara Aberta, criação, roteiro e ilustrações de quadrinhos “tiras” para o jornal.</a:t>
            </a:r>
          </a:p>
        </p:txBody>
      </p:sp>
      <p:pic>
        <p:nvPicPr>
          <p:cNvPr id="9" name="Imagem 8" descr="Tira 2.PNG"/>
          <p:cNvPicPr>
            <a:picLocks noChangeAspect="1"/>
          </p:cNvPicPr>
          <p:nvPr/>
        </p:nvPicPr>
        <p:blipFill>
          <a:blip r:embed="rId5" cstate="print"/>
          <a:stretch>
            <a:fillRect/>
          </a:stretch>
        </p:blipFill>
        <p:spPr>
          <a:xfrm>
            <a:off x="187187" y="3010016"/>
            <a:ext cx="2800637" cy="3057401"/>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0" name="Imagem 9" descr="Tira 2.PNG"/>
          <p:cNvPicPr>
            <a:picLocks noChangeAspect="1"/>
          </p:cNvPicPr>
          <p:nvPr/>
        </p:nvPicPr>
        <p:blipFill>
          <a:blip r:embed="rId6" cstate="print"/>
          <a:stretch>
            <a:fillRect/>
          </a:stretch>
        </p:blipFill>
        <p:spPr>
          <a:xfrm>
            <a:off x="4911479" y="2348880"/>
            <a:ext cx="2252809" cy="1691565"/>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4" name="Imagem 13" descr="Tira 2.PNG"/>
          <p:cNvPicPr>
            <a:picLocks noChangeAspect="1"/>
          </p:cNvPicPr>
          <p:nvPr/>
        </p:nvPicPr>
        <p:blipFill>
          <a:blip r:embed="rId7" cstate="print"/>
          <a:stretch>
            <a:fillRect/>
          </a:stretch>
        </p:blipFill>
        <p:spPr>
          <a:xfrm>
            <a:off x="6565052" y="3212976"/>
            <a:ext cx="2255420" cy="1691565"/>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5" name="Imagem 14" descr="Tira 2.PNG"/>
          <p:cNvPicPr>
            <a:picLocks noChangeAspect="1"/>
          </p:cNvPicPr>
          <p:nvPr/>
        </p:nvPicPr>
        <p:blipFill>
          <a:blip r:embed="rId8" cstate="print"/>
          <a:stretch>
            <a:fillRect/>
          </a:stretch>
        </p:blipFill>
        <p:spPr>
          <a:xfrm>
            <a:off x="5988988" y="4581128"/>
            <a:ext cx="2256288" cy="1691565"/>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2" name="CaixaDeTexto 11"/>
          <p:cNvSpPr txBox="1"/>
          <p:nvPr/>
        </p:nvSpPr>
        <p:spPr>
          <a:xfrm>
            <a:off x="7164288" y="2636912"/>
            <a:ext cx="1728192" cy="553998"/>
          </a:xfrm>
          <a:prstGeom prst="rect">
            <a:avLst/>
          </a:prstGeom>
          <a:noFill/>
        </p:spPr>
        <p:txBody>
          <a:bodyPr wrap="square" rtlCol="0">
            <a:spAutoFit/>
          </a:bodyPr>
          <a:lstStyle/>
          <a:p>
            <a:pPr algn="ctr"/>
            <a:r>
              <a:rPr lang="pt-BR" sz="1000" b="1" dirty="0" smtClean="0">
                <a:latin typeface="Arial" pitchFamily="34" charset="0"/>
                <a:cs typeface="Arial" pitchFamily="34" charset="0"/>
              </a:rPr>
              <a:t>Ação de distribuição nas principais estações do Trem e Metrô</a:t>
            </a:r>
          </a:p>
        </p:txBody>
      </p:sp>
      <p:sp>
        <p:nvSpPr>
          <p:cNvPr id="13" name="CaixaDeTexto 12"/>
          <p:cNvSpPr txBox="1"/>
          <p:nvPr/>
        </p:nvSpPr>
        <p:spPr>
          <a:xfrm>
            <a:off x="2915816" y="3470811"/>
            <a:ext cx="2016224" cy="246221"/>
          </a:xfrm>
          <a:prstGeom prst="rect">
            <a:avLst/>
          </a:prstGeom>
          <a:noFill/>
        </p:spPr>
        <p:txBody>
          <a:bodyPr wrap="square" rtlCol="0">
            <a:spAutoFit/>
          </a:bodyPr>
          <a:lstStyle/>
          <a:p>
            <a:pPr algn="ctr"/>
            <a:r>
              <a:rPr lang="pt-BR" sz="1000" b="1" dirty="0" smtClean="0">
                <a:latin typeface="Arial" pitchFamily="34" charset="0"/>
                <a:cs typeface="Arial" pitchFamily="34" charset="0"/>
              </a:rPr>
              <a:t>Criação de “tiras”</a:t>
            </a:r>
          </a:p>
        </p:txBody>
      </p:sp>
      <p:sp>
        <p:nvSpPr>
          <p:cNvPr id="16" name="CaixaDeTexto 15"/>
          <p:cNvSpPr txBox="1"/>
          <p:nvPr/>
        </p:nvSpPr>
        <p:spPr>
          <a:xfrm>
            <a:off x="651401" y="2750731"/>
            <a:ext cx="1872208" cy="246221"/>
          </a:xfrm>
          <a:prstGeom prst="rect">
            <a:avLst/>
          </a:prstGeom>
          <a:noFill/>
        </p:spPr>
        <p:txBody>
          <a:bodyPr wrap="square" rtlCol="0">
            <a:spAutoFit/>
          </a:bodyPr>
          <a:lstStyle/>
          <a:p>
            <a:pPr algn="ctr"/>
            <a:r>
              <a:rPr lang="pt-BR" sz="1000" b="1" dirty="0" smtClean="0">
                <a:latin typeface="Arial" pitchFamily="34" charset="0"/>
                <a:cs typeface="Arial" pitchFamily="34" charset="0"/>
              </a:rPr>
              <a:t>Produção dos exemplares</a:t>
            </a:r>
          </a:p>
        </p:txBody>
      </p:sp>
      <p:pic>
        <p:nvPicPr>
          <p:cNvPr id="1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80" t="9397" r="39735" b="75026"/>
          <a:stretch/>
        </p:blipFill>
        <p:spPr bwMode="auto">
          <a:xfrm>
            <a:off x="-887" y="6211"/>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359705" y="23963"/>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Tree>
    <p:extLst>
      <p:ext uri="{BB962C8B-B14F-4D97-AF65-F5344CB8AC3E}">
        <p14:creationId xmlns:p14="http://schemas.microsoft.com/office/powerpoint/2010/main" val="823641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030416" y="879861"/>
            <a:ext cx="3312368" cy="369332"/>
          </a:xfrm>
          <a:prstGeom prst="rect">
            <a:avLst/>
          </a:prstGeom>
          <a:noFill/>
        </p:spPr>
        <p:txBody>
          <a:bodyPr wrap="square" rtlCol="0">
            <a:spAutoFit/>
          </a:bodyPr>
          <a:lstStyle/>
          <a:p>
            <a:pPr algn="ctr"/>
            <a:r>
              <a:rPr lang="pt-BR" dirty="0" smtClean="0">
                <a:effectLst>
                  <a:outerShdw blurRad="38100" dist="38100" dir="2700000" algn="tl">
                    <a:srgbClr val="000000">
                      <a:alpha val="43137"/>
                    </a:srgbClr>
                  </a:outerShdw>
                </a:effectLst>
              </a:rPr>
              <a:t>Eventos Oficiais</a:t>
            </a:r>
            <a:endParaRPr lang="pt-BR" dirty="0">
              <a:effectLst>
                <a:outerShdw blurRad="38100" dist="38100" dir="2700000" algn="tl">
                  <a:srgbClr val="000000">
                    <a:alpha val="43137"/>
                  </a:srgbClr>
                </a:outerShdw>
              </a:effectLst>
            </a:endParaRPr>
          </a:p>
        </p:txBody>
      </p:sp>
      <p:sp>
        <p:nvSpPr>
          <p:cNvPr id="11" name="CaixaDeTexto 10"/>
          <p:cNvSpPr txBox="1"/>
          <p:nvPr/>
        </p:nvSpPr>
        <p:spPr>
          <a:xfrm>
            <a:off x="707319" y="2384403"/>
            <a:ext cx="7920880" cy="2031325"/>
          </a:xfrm>
          <a:prstGeom prst="rect">
            <a:avLst/>
          </a:prstGeom>
          <a:noFill/>
        </p:spPr>
        <p:txBody>
          <a:bodyPr wrap="square" rtlCol="0">
            <a:spAutoFit/>
          </a:bodyPr>
          <a:lstStyle/>
          <a:p>
            <a:pPr algn="just"/>
            <a:r>
              <a:rPr lang="pt-BR" sz="1400" b="1" dirty="0" smtClean="0"/>
              <a:t>Participação da Câmara Municipal de São Paulo nos eventos oficiais do município, reafirmando a vocação democrática da Câmara por meio de incentivo à participação popular no passo a passo das decisões que afetam o dia a dia da população e do futuro da cidade de São Paulo.</a:t>
            </a:r>
          </a:p>
          <a:p>
            <a:pPr algn="just"/>
            <a:endParaRPr lang="pt-BR" sz="1400" dirty="0" smtClean="0">
              <a:effectLst>
                <a:outerShdw blurRad="38100" dist="38100" dir="2700000" algn="tl">
                  <a:srgbClr val="000000">
                    <a:alpha val="43137"/>
                  </a:srgbClr>
                </a:outerShdw>
              </a:effectLst>
            </a:endParaRPr>
          </a:p>
          <a:p>
            <a:pPr algn="ctr"/>
            <a:endParaRPr lang="pt-BR" sz="1400" dirty="0" smtClean="0">
              <a:effectLst>
                <a:outerShdw blurRad="38100" dist="38100" dir="2700000" algn="tl">
                  <a:srgbClr val="000000">
                    <a:alpha val="43137"/>
                  </a:srgbClr>
                </a:outerShdw>
              </a:effectLst>
            </a:endParaRPr>
          </a:p>
          <a:p>
            <a:pPr algn="ctr"/>
            <a:r>
              <a:rPr lang="pt-BR" sz="1400" dirty="0" smtClean="0">
                <a:solidFill>
                  <a:srgbClr val="FF0000"/>
                </a:solidFill>
                <a:effectLst>
                  <a:outerShdw blurRad="38100" dist="38100" dir="2700000" algn="tl">
                    <a:srgbClr val="000000">
                      <a:alpha val="43137"/>
                    </a:srgbClr>
                  </a:outerShdw>
                </a:effectLst>
              </a:rPr>
              <a:t>20/05/2012 – 25ª Feira de Artes da Vila Pompéia</a:t>
            </a:r>
          </a:p>
          <a:p>
            <a:pPr algn="just"/>
            <a:endParaRPr lang="pt-BR" sz="1400" dirty="0" smtClean="0">
              <a:effectLst>
                <a:outerShdw blurRad="38100" dist="38100" dir="2700000" algn="tl">
                  <a:srgbClr val="000000">
                    <a:alpha val="43137"/>
                  </a:srgbClr>
                </a:outerShdw>
              </a:effectLst>
            </a:endParaRPr>
          </a:p>
          <a:p>
            <a:pPr algn="ctr"/>
            <a:endParaRPr lang="pt-BR" sz="1400" dirty="0" smtClean="0">
              <a:effectLst>
                <a:outerShdw blurRad="38100" dist="38100" dir="2700000" algn="tl">
                  <a:srgbClr val="000000">
                    <a:alpha val="43137"/>
                  </a:srgbClr>
                </a:outerShdw>
              </a:effectLst>
            </a:endParaRPr>
          </a:p>
          <a:p>
            <a:pPr algn="ctr"/>
            <a:r>
              <a:rPr lang="pt-BR" sz="1400" dirty="0" smtClean="0">
                <a:solidFill>
                  <a:srgbClr val="FF0000"/>
                </a:solidFill>
                <a:effectLst>
                  <a:outerShdw blurRad="38100" dist="38100" dir="2700000" algn="tl">
                    <a:srgbClr val="000000">
                      <a:alpha val="43137"/>
                    </a:srgbClr>
                  </a:outerShdw>
                </a:effectLst>
              </a:rPr>
              <a:t>26 e 27/05/2012 – XIII </a:t>
            </a:r>
            <a:r>
              <a:rPr lang="pt-BR" sz="1400" dirty="0" err="1" smtClean="0">
                <a:solidFill>
                  <a:srgbClr val="FF0000"/>
                </a:solidFill>
                <a:effectLst>
                  <a:outerShdw blurRad="38100" dist="38100" dir="2700000" algn="tl">
                    <a:srgbClr val="000000">
                      <a:alpha val="43137"/>
                    </a:srgbClr>
                  </a:outerShdw>
                </a:effectLst>
              </a:rPr>
              <a:t>Maifest</a:t>
            </a:r>
            <a:endParaRPr lang="pt-BR" sz="1400" dirty="0" smtClean="0">
              <a:solidFill>
                <a:srgbClr val="FF0000"/>
              </a:solidFill>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887" y="6211"/>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264696" y="44624"/>
            <a:ext cx="2843808" cy="707886"/>
          </a:xfrm>
          <a:prstGeom prst="rect">
            <a:avLst/>
          </a:prstGeom>
        </p:spPr>
        <p:txBody>
          <a:bodyPr wrap="squar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Tree>
    <p:extLst>
      <p:ext uri="{BB962C8B-B14F-4D97-AF65-F5344CB8AC3E}">
        <p14:creationId xmlns:p14="http://schemas.microsoft.com/office/powerpoint/2010/main" val="1882254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043608" y="1587784"/>
            <a:ext cx="8100392" cy="369332"/>
          </a:xfrm>
          <a:prstGeom prst="rect">
            <a:avLst/>
          </a:prstGeom>
          <a:noFill/>
        </p:spPr>
        <p:txBody>
          <a:bodyPr wrap="square" rtlCol="0">
            <a:spAutoFit/>
          </a:bodyPr>
          <a:lstStyle/>
          <a:p>
            <a:pPr algn="ctr"/>
            <a:r>
              <a:rPr lang="pt-BR" dirty="0" smtClean="0">
                <a:solidFill>
                  <a:srgbClr val="FF0000"/>
                </a:solidFill>
                <a:effectLst>
                  <a:outerShdw blurRad="38100" dist="38100" dir="2700000" algn="tl">
                    <a:srgbClr val="000000">
                      <a:alpha val="43137"/>
                    </a:srgbClr>
                  </a:outerShdw>
                </a:effectLst>
              </a:rPr>
              <a:t>25ª Feira de Artes da Vila Pompéia</a:t>
            </a:r>
            <a:endParaRPr lang="pt-BR" dirty="0">
              <a:solidFill>
                <a:srgbClr val="FF0000"/>
              </a:solidFill>
              <a:effectLst>
                <a:outerShdw blurRad="38100" dist="38100" dir="2700000" algn="tl">
                  <a:srgbClr val="000000">
                    <a:alpha val="43137"/>
                  </a:srgbClr>
                </a:outerShdw>
              </a:effectLst>
            </a:endParaRPr>
          </a:p>
        </p:txBody>
      </p:sp>
      <p:pic>
        <p:nvPicPr>
          <p:cNvPr id="10" name="Imagem 9" descr="Tira 2.PNG"/>
          <p:cNvPicPr>
            <a:picLocks noChangeAspect="1"/>
          </p:cNvPicPr>
          <p:nvPr/>
        </p:nvPicPr>
        <p:blipFill>
          <a:blip r:embed="rId2" cstate="print"/>
          <a:stretch>
            <a:fillRect/>
          </a:stretch>
        </p:blipFill>
        <p:spPr>
          <a:xfrm>
            <a:off x="395536" y="3429805"/>
            <a:ext cx="3600400" cy="2416841"/>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4" name="Imagem 13" descr="Tira 2.PNG"/>
          <p:cNvPicPr>
            <a:picLocks noChangeAspect="1"/>
          </p:cNvPicPr>
          <p:nvPr/>
        </p:nvPicPr>
        <p:blipFill>
          <a:blip r:embed="rId3" cstate="print"/>
          <a:stretch>
            <a:fillRect/>
          </a:stretch>
        </p:blipFill>
        <p:spPr>
          <a:xfrm>
            <a:off x="3688172" y="4797152"/>
            <a:ext cx="2811263" cy="1887118"/>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5" name="Imagem 14" descr="Tira 2.PNG"/>
          <p:cNvPicPr>
            <a:picLocks noChangeAspect="1"/>
          </p:cNvPicPr>
          <p:nvPr/>
        </p:nvPicPr>
        <p:blipFill>
          <a:blip r:embed="rId4" cstate="print"/>
          <a:stretch>
            <a:fillRect/>
          </a:stretch>
        </p:blipFill>
        <p:spPr>
          <a:xfrm>
            <a:off x="5508104" y="3356992"/>
            <a:ext cx="2737828" cy="1837823"/>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7" name="CaixaDeTexto 6"/>
          <p:cNvSpPr txBox="1"/>
          <p:nvPr/>
        </p:nvSpPr>
        <p:spPr>
          <a:xfrm>
            <a:off x="971600" y="2055039"/>
            <a:ext cx="7848872" cy="1446550"/>
          </a:xfrm>
          <a:prstGeom prst="rect">
            <a:avLst/>
          </a:prstGeom>
          <a:noFill/>
        </p:spPr>
        <p:txBody>
          <a:bodyPr wrap="square" rtlCol="0">
            <a:spAutoFit/>
          </a:bodyPr>
          <a:lstStyle/>
          <a:p>
            <a:pPr algn="just"/>
            <a:r>
              <a:rPr lang="pt-BR" sz="1400" b="1" dirty="0" smtClean="0"/>
              <a:t>Evento sociocultural de lazer e entretenimento com entrada livre e gratuita que visa a transformação social através da cultura. Público estimado : 120 mil pessoas. </a:t>
            </a:r>
          </a:p>
          <a:p>
            <a:pPr algn="just"/>
            <a:endParaRPr lang="pt-BR" sz="1400" b="1" dirty="0" smtClean="0"/>
          </a:p>
          <a:p>
            <a:pPr algn="just"/>
            <a:r>
              <a:rPr lang="pt-BR" sz="1400" b="1" dirty="0" smtClean="0"/>
              <a:t>Evento realizado no dia 20 de maio de 2012, em 6 quadras compreendidas entre as ruas: Rua </a:t>
            </a:r>
            <a:r>
              <a:rPr lang="pt-BR" sz="1400" b="1" dirty="0" err="1" smtClean="0"/>
              <a:t>Xerentes</a:t>
            </a:r>
            <a:r>
              <a:rPr lang="pt-BR" sz="1400" b="1" dirty="0" smtClean="0"/>
              <a:t>; Rua Caraíbas; Rua </a:t>
            </a:r>
            <a:r>
              <a:rPr lang="pt-BR" sz="1400" b="1" dirty="0" err="1" smtClean="0"/>
              <a:t>Tucuna</a:t>
            </a:r>
            <a:r>
              <a:rPr lang="pt-BR" sz="1400" b="1" dirty="0" smtClean="0"/>
              <a:t>; Rua Ministro Ferreira Alves; Rua Maringá; e Rua Padre Chico.</a:t>
            </a:r>
          </a:p>
          <a:p>
            <a:endParaRPr lang="pt-BR" dirty="0"/>
          </a:p>
        </p:txBody>
      </p:sp>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887" y="-566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264041" y="39574"/>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3" name="CaixaDeTexto 2"/>
          <p:cNvSpPr txBox="1"/>
          <p:nvPr/>
        </p:nvSpPr>
        <p:spPr>
          <a:xfrm>
            <a:off x="7020272" y="908720"/>
            <a:ext cx="1801724" cy="400110"/>
          </a:xfrm>
          <a:prstGeom prst="rect">
            <a:avLst/>
          </a:prstGeom>
          <a:noFill/>
        </p:spPr>
        <p:txBody>
          <a:bodyPr wrap="square" rtlCol="0">
            <a:spAutoFit/>
          </a:bodyPr>
          <a:lstStyle/>
          <a:p>
            <a:r>
              <a:rPr lang="pt-BR" sz="2000" dirty="0" smtClean="0">
                <a:effectLst>
                  <a:outerShdw blurRad="38100" dist="38100" dir="2700000" algn="tl">
                    <a:srgbClr val="000000">
                      <a:alpha val="43137"/>
                    </a:srgbClr>
                  </a:outerShdw>
                </a:effectLst>
              </a:rPr>
              <a:t>Eventos</a:t>
            </a:r>
            <a:endParaRPr lang="pt-BR" sz="2000" dirty="0"/>
          </a:p>
        </p:txBody>
      </p:sp>
    </p:spTree>
    <p:extLst>
      <p:ext uri="{BB962C8B-B14F-4D97-AF65-F5344CB8AC3E}">
        <p14:creationId xmlns:p14="http://schemas.microsoft.com/office/powerpoint/2010/main" val="3788321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792088" y="1642154"/>
            <a:ext cx="8100392" cy="369332"/>
          </a:xfrm>
          <a:prstGeom prst="rect">
            <a:avLst/>
          </a:prstGeom>
          <a:noFill/>
        </p:spPr>
        <p:txBody>
          <a:bodyPr wrap="square" rtlCol="0">
            <a:spAutoFit/>
          </a:bodyPr>
          <a:lstStyle/>
          <a:p>
            <a:pPr algn="ctr"/>
            <a:r>
              <a:rPr lang="pt-BR" dirty="0" smtClean="0">
                <a:solidFill>
                  <a:srgbClr val="FF0000"/>
                </a:solidFill>
                <a:effectLst>
                  <a:outerShdw blurRad="38100" dist="38100" dir="2700000" algn="tl">
                    <a:srgbClr val="000000">
                      <a:alpha val="43137"/>
                    </a:srgbClr>
                  </a:outerShdw>
                </a:effectLst>
              </a:rPr>
              <a:t>XIII </a:t>
            </a:r>
            <a:r>
              <a:rPr lang="pt-BR" dirty="0" err="1" smtClean="0">
                <a:solidFill>
                  <a:srgbClr val="FF0000"/>
                </a:solidFill>
                <a:effectLst>
                  <a:outerShdw blurRad="38100" dist="38100" dir="2700000" algn="tl">
                    <a:srgbClr val="000000">
                      <a:alpha val="43137"/>
                    </a:srgbClr>
                  </a:outerShdw>
                </a:effectLst>
              </a:rPr>
              <a:t>Maifest</a:t>
            </a:r>
            <a:endParaRPr lang="pt-BR" dirty="0">
              <a:solidFill>
                <a:srgbClr val="FF0000"/>
              </a:solidFill>
              <a:effectLst>
                <a:outerShdw blurRad="38100" dist="38100" dir="2700000" algn="tl">
                  <a:srgbClr val="000000">
                    <a:alpha val="43137"/>
                  </a:srgbClr>
                </a:outerShdw>
              </a:effectLst>
            </a:endParaRPr>
          </a:p>
        </p:txBody>
      </p:sp>
      <p:sp>
        <p:nvSpPr>
          <p:cNvPr id="7" name="CaixaDeTexto 6"/>
          <p:cNvSpPr txBox="1"/>
          <p:nvPr/>
        </p:nvSpPr>
        <p:spPr>
          <a:xfrm>
            <a:off x="899592" y="2042264"/>
            <a:ext cx="7776864" cy="738664"/>
          </a:xfrm>
          <a:prstGeom prst="rect">
            <a:avLst/>
          </a:prstGeom>
          <a:noFill/>
        </p:spPr>
        <p:txBody>
          <a:bodyPr wrap="square" rtlCol="0">
            <a:spAutoFit/>
          </a:bodyPr>
          <a:lstStyle/>
          <a:p>
            <a:pPr algn="just"/>
            <a:r>
              <a:rPr lang="pt-BR" sz="1400" b="1" dirty="0" smtClean="0"/>
              <a:t>Evento multicultural, público e gratuito que celebra no Brasil a chegada da primavera alemã.  Em 2012 o tema central foi a cultura pela  com o objetivo de democratizar a cultura e trazer o poder público junto ao cidadão.</a:t>
            </a:r>
          </a:p>
        </p:txBody>
      </p:sp>
      <p:pic>
        <p:nvPicPr>
          <p:cNvPr id="8" name="Imagem 7" descr="Tira 2.PNG"/>
          <p:cNvPicPr>
            <a:picLocks noChangeAspect="1"/>
          </p:cNvPicPr>
          <p:nvPr/>
        </p:nvPicPr>
        <p:blipFill>
          <a:blip r:embed="rId2" cstate="print"/>
          <a:stretch>
            <a:fillRect/>
          </a:stretch>
        </p:blipFill>
        <p:spPr>
          <a:xfrm>
            <a:off x="439224" y="3429000"/>
            <a:ext cx="4044500" cy="2714952"/>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9" name="Imagem 8" descr="Tira 2.PNG"/>
          <p:cNvPicPr>
            <a:picLocks noChangeAspect="1"/>
          </p:cNvPicPr>
          <p:nvPr/>
        </p:nvPicPr>
        <p:blipFill>
          <a:blip r:embed="rId3" cstate="print"/>
          <a:stretch>
            <a:fillRect/>
          </a:stretch>
        </p:blipFill>
        <p:spPr>
          <a:xfrm>
            <a:off x="4355976" y="3140968"/>
            <a:ext cx="2736304" cy="1836801"/>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1" name="Imagem 10" descr="Tira 2.PNG"/>
          <p:cNvPicPr>
            <a:picLocks noChangeAspect="1"/>
          </p:cNvPicPr>
          <p:nvPr/>
        </p:nvPicPr>
        <p:blipFill>
          <a:blip r:embed="rId4" cstate="print"/>
          <a:stretch>
            <a:fillRect/>
          </a:stretch>
        </p:blipFill>
        <p:spPr>
          <a:xfrm>
            <a:off x="5724128" y="4581128"/>
            <a:ext cx="2802316" cy="1881112"/>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887" y="6211"/>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0" t="9397" r="39735" b="75026"/>
          <a:stretch/>
        </p:blipFill>
        <p:spPr bwMode="auto">
          <a:xfrm>
            <a:off x="-887" y="-566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372200" y="36549"/>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15" name="CaixaDeTexto 14"/>
          <p:cNvSpPr txBox="1"/>
          <p:nvPr/>
        </p:nvSpPr>
        <p:spPr>
          <a:xfrm>
            <a:off x="6877772" y="908720"/>
            <a:ext cx="1801724" cy="400110"/>
          </a:xfrm>
          <a:prstGeom prst="rect">
            <a:avLst/>
          </a:prstGeom>
          <a:noFill/>
        </p:spPr>
        <p:txBody>
          <a:bodyPr wrap="square" rtlCol="0">
            <a:spAutoFit/>
          </a:bodyPr>
          <a:lstStyle/>
          <a:p>
            <a:r>
              <a:rPr lang="pt-BR" sz="2000" dirty="0" smtClean="0">
                <a:effectLst>
                  <a:outerShdw blurRad="38100" dist="38100" dir="2700000" algn="tl">
                    <a:srgbClr val="000000">
                      <a:alpha val="43137"/>
                    </a:srgbClr>
                  </a:outerShdw>
                </a:effectLst>
              </a:rPr>
              <a:t>Eventos</a:t>
            </a:r>
            <a:endParaRPr lang="pt-BR" sz="2000" dirty="0"/>
          </a:p>
        </p:txBody>
      </p:sp>
    </p:spTree>
    <p:extLst>
      <p:ext uri="{BB962C8B-B14F-4D97-AF65-F5344CB8AC3E}">
        <p14:creationId xmlns:p14="http://schemas.microsoft.com/office/powerpoint/2010/main" val="6290270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899592" y="1844824"/>
            <a:ext cx="8100392" cy="369332"/>
          </a:xfrm>
          <a:prstGeom prst="rect">
            <a:avLst/>
          </a:prstGeom>
          <a:noFill/>
        </p:spPr>
        <p:txBody>
          <a:bodyPr wrap="square" rtlCol="0">
            <a:spAutoFit/>
          </a:bodyPr>
          <a:lstStyle/>
          <a:p>
            <a:pPr algn="ctr"/>
            <a:r>
              <a:rPr lang="pt-BR" dirty="0" smtClean="0">
                <a:solidFill>
                  <a:srgbClr val="FF0000"/>
                </a:solidFill>
                <a:effectLst>
                  <a:outerShdw blurRad="38100" dist="38100" dir="2700000" algn="tl">
                    <a:srgbClr val="000000">
                      <a:alpha val="43137"/>
                    </a:srgbClr>
                  </a:outerShdw>
                </a:effectLst>
              </a:rPr>
              <a:t>9ª Edição Fórum “As Grandes Sacadas de Marketing</a:t>
            </a:r>
            <a:r>
              <a:rPr lang="pt-BR" dirty="0" smtClean="0">
                <a:effectLst>
                  <a:outerShdw blurRad="38100" dist="38100" dir="2700000" algn="tl">
                    <a:srgbClr val="000000">
                      <a:alpha val="43137"/>
                    </a:srgbClr>
                  </a:outerShdw>
                </a:effectLst>
              </a:rPr>
              <a:t>”</a:t>
            </a:r>
            <a:endParaRPr lang="pt-BR" dirty="0">
              <a:effectLst>
                <a:outerShdw blurRad="38100" dist="38100" dir="2700000" algn="tl">
                  <a:srgbClr val="000000">
                    <a:alpha val="43137"/>
                  </a:srgbClr>
                </a:outerShdw>
              </a:effectLst>
            </a:endParaRPr>
          </a:p>
        </p:txBody>
      </p:sp>
      <p:sp>
        <p:nvSpPr>
          <p:cNvPr id="12" name="CaixaDeTexto 11"/>
          <p:cNvSpPr txBox="1"/>
          <p:nvPr/>
        </p:nvSpPr>
        <p:spPr>
          <a:xfrm>
            <a:off x="611560" y="2492896"/>
            <a:ext cx="7920880" cy="3539430"/>
          </a:xfrm>
          <a:prstGeom prst="rect">
            <a:avLst/>
          </a:prstGeom>
          <a:noFill/>
        </p:spPr>
        <p:txBody>
          <a:bodyPr wrap="square" rtlCol="0">
            <a:spAutoFit/>
          </a:bodyPr>
          <a:lstStyle/>
          <a:p>
            <a:pPr lvl="0" algn="ctr"/>
            <a:r>
              <a:rPr lang="pt-BR" sz="1400" dirty="0" smtClean="0">
                <a:solidFill>
                  <a:prstClr val="black"/>
                </a:solidFill>
                <a:effectLst>
                  <a:outerShdw blurRad="38100" dist="38100" dir="2700000" algn="tl">
                    <a:srgbClr val="000000">
                      <a:alpha val="43137"/>
                    </a:srgbClr>
                  </a:outerShdw>
                </a:effectLst>
              </a:rPr>
              <a:t>PRÊMIO AS GRANDES SACADAS DE MARKETING 2011</a:t>
            </a:r>
          </a:p>
          <a:p>
            <a:pPr lvl="0" algn="ctr"/>
            <a:endParaRPr lang="pt-BR" sz="1400" dirty="0" smtClean="0">
              <a:solidFill>
                <a:prstClr val="black"/>
              </a:solidFill>
              <a:effectLst>
                <a:outerShdw blurRad="38100" dist="38100" dir="2700000" algn="tl">
                  <a:srgbClr val="000000">
                    <a:alpha val="43137"/>
                  </a:srgbClr>
                </a:outerShdw>
              </a:effectLst>
            </a:endParaRPr>
          </a:p>
          <a:p>
            <a:pPr lvl="0" algn="just"/>
            <a:r>
              <a:rPr lang="pt-BR" sz="1400" b="1" dirty="0" smtClean="0">
                <a:solidFill>
                  <a:prstClr val="black"/>
                </a:solidFill>
              </a:rPr>
              <a:t>A Câmara Municipal de São Paulo recebeu no último 16/05 o prêmio A Grande Sacada de Marketing 2011 pela Melhor Estratégia de Marketing na categoria Serviços Públicos com a Campanha Ouvidoria do Parlamento. É a primeira vez que uma Casa Legislativa recebe o prêmio.</a:t>
            </a:r>
          </a:p>
          <a:p>
            <a:pPr lvl="0" algn="just"/>
            <a:endParaRPr lang="pt-BR" sz="1400" b="1" dirty="0" smtClean="0">
              <a:solidFill>
                <a:prstClr val="black"/>
              </a:solidFill>
            </a:endParaRPr>
          </a:p>
          <a:p>
            <a:pPr lvl="0" algn="just"/>
            <a:r>
              <a:rPr lang="pt-BR" sz="1400" b="1" dirty="0" smtClean="0">
                <a:solidFill>
                  <a:prstClr val="black"/>
                </a:solidFill>
              </a:rPr>
              <a:t>Promovido pelo Centro Nacional de Modernização Empresarial (CENAM), o evento premia anualmente as instituições que mais se destacaram em criatividade e inovação de conteúdo de marketing.</a:t>
            </a:r>
          </a:p>
          <a:p>
            <a:pPr lvl="0" algn="just"/>
            <a:endParaRPr lang="pt-BR" sz="1400" b="1" dirty="0" smtClean="0">
              <a:solidFill>
                <a:prstClr val="black"/>
              </a:solidFill>
            </a:endParaRPr>
          </a:p>
          <a:p>
            <a:pPr lvl="0" algn="just"/>
            <a:r>
              <a:rPr lang="pt-BR" sz="1400" b="1" dirty="0" smtClean="0">
                <a:solidFill>
                  <a:prstClr val="black"/>
                </a:solidFill>
              </a:rPr>
              <a:t>Para chegar aos vencedores, o CENAM promove estudo documental e setorial, entrevistas e avaliação de matérias de conhecimento público divulgadas em revistas e jornais especializados, analisando o impacto junto ao público-alvo, a fixação da mensagem e a estratégia de marketing como um todo. </a:t>
            </a:r>
          </a:p>
          <a:p>
            <a:pPr lvl="0" algn="just"/>
            <a:endParaRPr lang="pt-BR" sz="1400" b="1" dirty="0" smtClean="0">
              <a:solidFill>
                <a:prstClr val="black"/>
              </a:solidFill>
            </a:endParaRPr>
          </a:p>
          <a:p>
            <a:pPr lvl="0" algn="just"/>
            <a:r>
              <a:rPr lang="pt-BR" sz="1400" b="1" dirty="0" smtClean="0">
                <a:solidFill>
                  <a:prstClr val="black"/>
                </a:solidFill>
              </a:rPr>
              <a:t>Após esta etapa as instituições escolhidas são separadas por categoria e submetidas a uma pesquisa junto a profissionais da área, líderes empresariais e formadores de opinião.  Um universo de 5.800 pessoas pesquisadas em todas as regiões do país.</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0" t="9397" r="39735" b="75026"/>
          <a:stretch/>
        </p:blipFill>
        <p:spPr bwMode="auto">
          <a:xfrm>
            <a:off x="-12762" y="-2738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347166" y="23137"/>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3" name="Retângulo 2"/>
          <p:cNvSpPr/>
          <p:nvPr/>
        </p:nvSpPr>
        <p:spPr>
          <a:xfrm>
            <a:off x="7222790" y="938599"/>
            <a:ext cx="944682" cy="369332"/>
          </a:xfrm>
          <a:prstGeom prst="rect">
            <a:avLst/>
          </a:prstGeom>
        </p:spPr>
        <p:txBody>
          <a:bodyPr wrap="none">
            <a:spAutoFit/>
          </a:bodyPr>
          <a:lstStyle/>
          <a:p>
            <a:r>
              <a:rPr lang="pt-BR" dirty="0" smtClean="0">
                <a:effectLst>
                  <a:outerShdw blurRad="38100" dist="38100" dir="2700000" algn="tl">
                    <a:srgbClr val="000000">
                      <a:alpha val="43137"/>
                    </a:srgbClr>
                  </a:outerShdw>
                </a:effectLst>
              </a:rPr>
              <a:t>Prêmios</a:t>
            </a:r>
            <a:endParaRPr lang="pt-BR" dirty="0"/>
          </a:p>
        </p:txBody>
      </p:sp>
    </p:spTree>
    <p:extLst>
      <p:ext uri="{BB962C8B-B14F-4D97-AF65-F5344CB8AC3E}">
        <p14:creationId xmlns:p14="http://schemas.microsoft.com/office/powerpoint/2010/main" val="4115908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223" y="2003991"/>
            <a:ext cx="4210050" cy="2838450"/>
          </a:xfrm>
          <a:prstGeom prst="rect">
            <a:avLst/>
          </a:prstGeom>
        </p:spPr>
      </p:pic>
      <p:sp>
        <p:nvSpPr>
          <p:cNvPr id="6" name="CaixaDeTexto 5"/>
          <p:cNvSpPr txBox="1"/>
          <p:nvPr/>
        </p:nvSpPr>
        <p:spPr>
          <a:xfrm>
            <a:off x="521804" y="1556792"/>
            <a:ext cx="8100392" cy="369332"/>
          </a:xfrm>
          <a:prstGeom prst="rect">
            <a:avLst/>
          </a:prstGeom>
          <a:noFill/>
        </p:spPr>
        <p:txBody>
          <a:bodyPr wrap="square" rtlCol="0">
            <a:spAutoFit/>
          </a:bodyPr>
          <a:lstStyle/>
          <a:p>
            <a:pPr algn="ctr"/>
            <a:r>
              <a:rPr lang="pt-BR" dirty="0" smtClean="0">
                <a:solidFill>
                  <a:srgbClr val="FF0000"/>
                </a:solidFill>
                <a:effectLst>
                  <a:outerShdw blurRad="38100" dist="38100" dir="2700000" algn="tl">
                    <a:srgbClr val="000000">
                      <a:alpha val="43137"/>
                    </a:srgbClr>
                  </a:outerShdw>
                </a:effectLst>
              </a:rPr>
              <a:t>9ª Edição Fórum “As Grandes Sacadas de Marketing”</a:t>
            </a:r>
            <a:endParaRPr lang="pt-BR" dirty="0">
              <a:solidFill>
                <a:srgbClr val="FF0000"/>
              </a:solidFill>
              <a:effectLst>
                <a:outerShdw blurRad="38100" dist="38100" dir="2700000" algn="tl">
                  <a:srgbClr val="000000">
                    <a:alpha val="43137"/>
                  </a:srgbClr>
                </a:outerShdw>
              </a:effectLst>
            </a:endParaRPr>
          </a:p>
        </p:txBody>
      </p:sp>
      <p:sp>
        <p:nvSpPr>
          <p:cNvPr id="7" name="CaixaDeTexto 6"/>
          <p:cNvSpPr txBox="1"/>
          <p:nvPr/>
        </p:nvSpPr>
        <p:spPr>
          <a:xfrm>
            <a:off x="6804248" y="5733256"/>
            <a:ext cx="1944216" cy="400110"/>
          </a:xfrm>
          <a:prstGeom prst="rect">
            <a:avLst/>
          </a:prstGeom>
          <a:noFill/>
        </p:spPr>
        <p:txBody>
          <a:bodyPr wrap="square" rtlCol="0">
            <a:spAutoFit/>
          </a:bodyPr>
          <a:lstStyle/>
          <a:p>
            <a:r>
              <a:rPr lang="pt-BR" sz="1000" b="1" dirty="0" smtClean="0"/>
              <a:t>Créditos:</a:t>
            </a:r>
          </a:p>
          <a:p>
            <a:r>
              <a:rPr lang="pt-BR" sz="1000" b="1" dirty="0" smtClean="0"/>
              <a:t>Reinaldo </a:t>
            </a:r>
            <a:r>
              <a:rPr lang="pt-BR" sz="1000" b="1" dirty="0" err="1" smtClean="0"/>
              <a:t>Meneguim</a:t>
            </a:r>
            <a:r>
              <a:rPr lang="pt-BR" sz="1000" b="1" dirty="0" smtClean="0"/>
              <a:t> - Divulgação</a:t>
            </a:r>
            <a:endParaRPr lang="pt-BR" sz="1000" b="1"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80" t="9397" r="39735" b="75026"/>
          <a:stretch/>
        </p:blipFill>
        <p:spPr bwMode="auto">
          <a:xfrm>
            <a:off x="-887" y="8241"/>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372200" y="47434"/>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3" name="Retângulo 2"/>
          <p:cNvSpPr/>
          <p:nvPr/>
        </p:nvSpPr>
        <p:spPr>
          <a:xfrm>
            <a:off x="7232916" y="974224"/>
            <a:ext cx="944682" cy="369332"/>
          </a:xfrm>
          <a:prstGeom prst="rect">
            <a:avLst/>
          </a:prstGeom>
        </p:spPr>
        <p:txBody>
          <a:bodyPr wrap="none">
            <a:spAutoFit/>
          </a:bodyPr>
          <a:lstStyle/>
          <a:p>
            <a:r>
              <a:rPr lang="pt-BR" dirty="0">
                <a:effectLst>
                  <a:outerShdw blurRad="38100" dist="38100" dir="2700000" algn="tl">
                    <a:srgbClr val="000000">
                      <a:alpha val="43137"/>
                    </a:srgbClr>
                  </a:outerShdw>
                </a:effectLst>
              </a:rPr>
              <a:t>Prêmios</a:t>
            </a:r>
            <a:endParaRPr lang="pt-BR" dirty="0"/>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270" y="3933825"/>
            <a:ext cx="4305300" cy="2924175"/>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83" y="2023041"/>
            <a:ext cx="4171950" cy="2819400"/>
          </a:xfrm>
          <a:prstGeom prst="rect">
            <a:avLst/>
          </a:prstGeom>
        </p:spPr>
      </p:pic>
    </p:spTree>
    <p:extLst>
      <p:ext uri="{BB962C8B-B14F-4D97-AF65-F5344CB8AC3E}">
        <p14:creationId xmlns:p14="http://schemas.microsoft.com/office/powerpoint/2010/main" val="1806521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6252783" y="4005064"/>
            <a:ext cx="2766750" cy="2308324"/>
          </a:xfrm>
          <a:prstGeom prst="rect">
            <a:avLst/>
          </a:prstGeom>
        </p:spPr>
        <p:txBody>
          <a:bodyPr wrap="square">
            <a:spAutoFit/>
          </a:bodyPr>
          <a:lstStyle/>
          <a:p>
            <a:r>
              <a:rPr lang="pt-BR" sz="1400" b="1" dirty="0">
                <a:solidFill>
                  <a:srgbClr val="FF0000"/>
                </a:solidFill>
              </a:rPr>
              <a:t>13 de maio</a:t>
            </a:r>
            <a:endParaRPr lang="pt-BR" sz="1400" dirty="0">
              <a:solidFill>
                <a:srgbClr val="FF0000"/>
              </a:solidFill>
            </a:endParaRPr>
          </a:p>
          <a:p>
            <a:r>
              <a:rPr lang="pt-BR" sz="1400" b="1" dirty="0">
                <a:solidFill>
                  <a:srgbClr val="FF0000"/>
                </a:solidFill>
              </a:rPr>
              <a:t>Lei de Acesso à Informação</a:t>
            </a:r>
          </a:p>
          <a:p>
            <a:r>
              <a:rPr lang="pt-BR" sz="1400" b="1" dirty="0"/>
              <a:t>Órgãos correm para cumprir prazo de acesso a dados públicos </a:t>
            </a:r>
          </a:p>
          <a:p>
            <a:r>
              <a:rPr lang="pt-BR" sz="1400" dirty="0"/>
              <a:t>13/05/2012 - </a:t>
            </a:r>
            <a:r>
              <a:rPr lang="pt-BR" sz="1400" b="1" dirty="0">
                <a:solidFill>
                  <a:srgbClr val="FF0000"/>
                </a:solidFill>
              </a:rPr>
              <a:t>Folha de S. Paulo</a:t>
            </a:r>
            <a:r>
              <a:rPr lang="pt-BR" sz="1400" dirty="0">
                <a:solidFill>
                  <a:srgbClr val="FF0000"/>
                </a:solidFill>
              </a:rPr>
              <a:t> </a:t>
            </a:r>
            <a:r>
              <a:rPr lang="pt-BR" sz="1400" dirty="0"/>
              <a:t>- SP (Poder) </a:t>
            </a:r>
          </a:p>
          <a:p>
            <a:r>
              <a:rPr lang="pt-BR" sz="1400" u="sng" dirty="0">
                <a:hlinkClick r:id="rId2"/>
              </a:rPr>
              <a:t>http://www.info4.com.br/gomateria.asp?cod=92714&amp;nome=2631&amp;cliente=2631</a:t>
            </a:r>
            <a:endParaRPr lang="pt-BR" sz="1400" dirty="0"/>
          </a:p>
          <a:p>
            <a:r>
              <a:rPr lang="pt-BR" dirty="0"/>
              <a:t> </a:t>
            </a:r>
          </a:p>
        </p:txBody>
      </p:sp>
      <p:grpSp>
        <p:nvGrpSpPr>
          <p:cNvPr id="5" name="Grupo 8"/>
          <p:cNvGrpSpPr>
            <a:grpSpLocks/>
          </p:cNvGrpSpPr>
          <p:nvPr/>
        </p:nvGrpSpPr>
        <p:grpSpPr bwMode="auto">
          <a:xfrm>
            <a:off x="0" y="-3238"/>
            <a:ext cx="9107488" cy="1368426"/>
            <a:chOff x="0" y="-27385"/>
            <a:chExt cx="9107285" cy="1368153"/>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o 3"/>
            <p:cNvGrpSpPr>
              <a:grpSpLocks/>
            </p:cNvGrpSpPr>
            <p:nvPr/>
          </p:nvGrpSpPr>
          <p:grpSpPr bwMode="auto">
            <a:xfrm>
              <a:off x="6225022" y="48688"/>
              <a:ext cx="2882263" cy="1292080"/>
              <a:chOff x="6225022" y="48688"/>
              <a:chExt cx="2882263" cy="1292080"/>
            </a:xfrm>
          </p:grpSpPr>
          <p:sp>
            <p:nvSpPr>
              <p:cNvPr id="8" name="CaixaDeTexto 7"/>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9"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98" y="1556792"/>
            <a:ext cx="2880322" cy="4301280"/>
          </a:xfrm>
          <a:prstGeom prst="rect">
            <a:avLst/>
          </a:prstGeom>
          <a:ln>
            <a:solidFill>
              <a:schemeClr val="tx1"/>
            </a:solidFill>
          </a:ln>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7904" y="1778472"/>
            <a:ext cx="2489834" cy="4621132"/>
          </a:xfrm>
          <a:prstGeom prst="rect">
            <a:avLst/>
          </a:prstGeom>
          <a:ln w="3175">
            <a:solidFill>
              <a:schemeClr val="tx1"/>
            </a:solidFill>
          </a:ln>
        </p:spPr>
      </p:pic>
      <p:pic>
        <p:nvPicPr>
          <p:cNvPr id="12" name="Image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4366" y="1628800"/>
            <a:ext cx="1237488" cy="2206752"/>
          </a:xfrm>
          <a:prstGeom prst="rect">
            <a:avLst/>
          </a:prstGeom>
          <a:ln w="3175">
            <a:solidFill>
              <a:schemeClr val="tx1"/>
            </a:solidFill>
          </a:ln>
        </p:spPr>
      </p:pic>
      <p:cxnSp>
        <p:nvCxnSpPr>
          <p:cNvPr id="14" name="Conector de seta reta 13"/>
          <p:cNvCxnSpPr/>
          <p:nvPr/>
        </p:nvCxnSpPr>
        <p:spPr>
          <a:xfrm flipV="1">
            <a:off x="827584" y="2564904"/>
            <a:ext cx="3240360" cy="1944216"/>
          </a:xfrm>
          <a:prstGeom prst="straightConnector1">
            <a:avLst/>
          </a:prstGeom>
          <a:ln>
            <a:solidFill>
              <a:srgbClr val="FF000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5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775" y="2996952"/>
            <a:ext cx="2497959" cy="3841626"/>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871" y="2996952"/>
            <a:ext cx="2522984" cy="3838540"/>
          </a:xfrm>
          <a:prstGeom prst="rect">
            <a:avLst/>
          </a:prstGeom>
        </p:spPr>
      </p:pic>
      <p:sp>
        <p:nvSpPr>
          <p:cNvPr id="6" name="CaixaDeTexto 5"/>
          <p:cNvSpPr txBox="1"/>
          <p:nvPr/>
        </p:nvSpPr>
        <p:spPr>
          <a:xfrm>
            <a:off x="6406536" y="943446"/>
            <a:ext cx="2232248" cy="369332"/>
          </a:xfrm>
          <a:prstGeom prst="rect">
            <a:avLst/>
          </a:prstGeom>
          <a:noFill/>
        </p:spPr>
        <p:txBody>
          <a:bodyPr wrap="square" rtlCol="0">
            <a:spAutoFit/>
          </a:bodyPr>
          <a:lstStyle/>
          <a:p>
            <a:pPr algn="ctr"/>
            <a:r>
              <a:rPr lang="pt-BR" dirty="0" smtClean="0">
                <a:effectLst>
                  <a:outerShdw blurRad="38100" dist="38100" dir="2700000" algn="tl">
                    <a:srgbClr val="000000">
                      <a:alpha val="43137"/>
                    </a:srgbClr>
                  </a:outerShdw>
                </a:effectLst>
              </a:rPr>
              <a:t>1ª </a:t>
            </a:r>
            <a:r>
              <a:rPr lang="pt-BR" dirty="0" err="1" smtClean="0">
                <a:effectLst>
                  <a:outerShdw blurRad="38100" dist="38100" dir="2700000" algn="tl">
                    <a:srgbClr val="000000">
                      <a:alpha val="43137"/>
                    </a:srgbClr>
                  </a:outerShdw>
                </a:effectLst>
              </a:rPr>
              <a:t>Hackathon</a:t>
            </a:r>
            <a:endParaRPr lang="pt-BR" dirty="0">
              <a:effectLst>
                <a:outerShdw blurRad="38100" dist="38100" dir="2700000" algn="tl">
                  <a:srgbClr val="000000">
                    <a:alpha val="43137"/>
                  </a:srgbClr>
                </a:outerShdw>
              </a:effectLst>
            </a:endParaRPr>
          </a:p>
        </p:txBody>
      </p:sp>
      <p:sp>
        <p:nvSpPr>
          <p:cNvPr id="12" name="CaixaDeTexto 11"/>
          <p:cNvSpPr txBox="1"/>
          <p:nvPr/>
        </p:nvSpPr>
        <p:spPr>
          <a:xfrm>
            <a:off x="888786" y="1854668"/>
            <a:ext cx="7920880" cy="523220"/>
          </a:xfrm>
          <a:prstGeom prst="rect">
            <a:avLst/>
          </a:prstGeom>
          <a:noFill/>
        </p:spPr>
        <p:txBody>
          <a:bodyPr wrap="square" rtlCol="0">
            <a:spAutoFit/>
          </a:bodyPr>
          <a:lstStyle/>
          <a:p>
            <a:pPr lvl="0" algn="just"/>
            <a:r>
              <a:rPr lang="pt-BR" sz="1400" b="1" dirty="0" smtClean="0">
                <a:solidFill>
                  <a:prstClr val="black"/>
                </a:solidFill>
              </a:rPr>
              <a:t>Criação, produção, divulgação e veiculação da Campanha </a:t>
            </a:r>
            <a:r>
              <a:rPr lang="pt-BR" sz="1400" b="1" dirty="0" smtClean="0">
                <a:solidFill>
                  <a:srgbClr val="FF0000"/>
                </a:solidFill>
              </a:rPr>
              <a:t>1ª </a:t>
            </a:r>
            <a:r>
              <a:rPr lang="pt-BR" sz="1400" b="1" dirty="0" err="1" smtClean="0">
                <a:solidFill>
                  <a:srgbClr val="FF0000"/>
                </a:solidFill>
              </a:rPr>
              <a:t>Hackathon</a:t>
            </a:r>
            <a:r>
              <a:rPr lang="pt-BR" sz="1400" b="1" dirty="0" smtClean="0">
                <a:solidFill>
                  <a:srgbClr val="FF0000"/>
                </a:solidFill>
              </a:rPr>
              <a:t> - Maratona Hacker </a:t>
            </a:r>
            <a:r>
              <a:rPr lang="pt-BR" sz="1400" b="1" dirty="0" smtClean="0">
                <a:solidFill>
                  <a:prstClr val="black"/>
                </a:solidFill>
              </a:rPr>
              <a:t>da Câmara Municipal de São Paulo. Talento hacker a serviço da transparência da Câmara Municipal de São Paulo.</a:t>
            </a:r>
          </a:p>
        </p:txBody>
      </p:sp>
      <p:sp>
        <p:nvSpPr>
          <p:cNvPr id="19" name="CaixaDeTexto 18"/>
          <p:cNvSpPr txBox="1"/>
          <p:nvPr/>
        </p:nvSpPr>
        <p:spPr>
          <a:xfrm>
            <a:off x="3707904" y="2708920"/>
            <a:ext cx="2520280" cy="400110"/>
          </a:xfrm>
          <a:prstGeom prst="rect">
            <a:avLst/>
          </a:prstGeom>
          <a:noFill/>
        </p:spPr>
        <p:txBody>
          <a:bodyPr wrap="square" rtlCol="0">
            <a:spAutoFit/>
          </a:bodyPr>
          <a:lstStyle/>
          <a:p>
            <a:pPr algn="ctr"/>
            <a:r>
              <a:rPr lang="pt-BR" sz="1000" b="1" dirty="0" smtClean="0">
                <a:latin typeface="Arial" pitchFamily="34" charset="0"/>
                <a:cs typeface="Arial" pitchFamily="34" charset="0"/>
              </a:rPr>
              <a:t>Veiculação Caderno  Especializado TEC - Folha de S. Paulo – 07/05/2012</a:t>
            </a:r>
            <a:endParaRPr lang="pt-BR" sz="1000" b="1" dirty="0">
              <a:latin typeface="Arial" pitchFamily="34" charset="0"/>
              <a:cs typeface="Arial" pitchFamily="34" charset="0"/>
            </a:endParaRPr>
          </a:p>
        </p:txBody>
      </p:sp>
      <p:sp>
        <p:nvSpPr>
          <p:cNvPr id="20" name="CaixaDeTexto 19"/>
          <p:cNvSpPr txBox="1"/>
          <p:nvPr/>
        </p:nvSpPr>
        <p:spPr>
          <a:xfrm>
            <a:off x="6228184" y="2816060"/>
            <a:ext cx="2736304" cy="400110"/>
          </a:xfrm>
          <a:prstGeom prst="rect">
            <a:avLst/>
          </a:prstGeom>
          <a:noFill/>
        </p:spPr>
        <p:txBody>
          <a:bodyPr wrap="square" rtlCol="0">
            <a:spAutoFit/>
          </a:bodyPr>
          <a:lstStyle/>
          <a:p>
            <a:pPr algn="ctr"/>
            <a:r>
              <a:rPr lang="pt-BR" sz="1000" b="1" dirty="0" smtClean="0">
                <a:latin typeface="Arial" pitchFamily="34" charset="0"/>
                <a:cs typeface="Arial" pitchFamily="34" charset="0"/>
              </a:rPr>
              <a:t>Veiculação  Caderno  Especializado LINK - O Estado de S. Paulo – 07/05/2012</a:t>
            </a:r>
            <a:endParaRPr lang="pt-BR" sz="1000" b="1" dirty="0">
              <a:latin typeface="Arial" pitchFamily="34" charset="0"/>
              <a:cs typeface="Arial" pitchFamily="34" charset="0"/>
            </a:endParaRPr>
          </a:p>
        </p:txBody>
      </p:sp>
      <p:sp>
        <p:nvSpPr>
          <p:cNvPr id="21" name="CaixaDeTexto 20"/>
          <p:cNvSpPr txBox="1"/>
          <p:nvPr/>
        </p:nvSpPr>
        <p:spPr>
          <a:xfrm>
            <a:off x="888786" y="2636912"/>
            <a:ext cx="2232248" cy="246221"/>
          </a:xfrm>
          <a:prstGeom prst="rect">
            <a:avLst/>
          </a:prstGeom>
          <a:noFill/>
        </p:spPr>
        <p:txBody>
          <a:bodyPr wrap="square" rtlCol="0">
            <a:spAutoFit/>
          </a:bodyPr>
          <a:lstStyle/>
          <a:p>
            <a:pPr algn="ctr"/>
            <a:r>
              <a:rPr lang="pt-BR" sz="1000" b="1" dirty="0" smtClean="0">
                <a:latin typeface="Arial" pitchFamily="34" charset="0"/>
                <a:cs typeface="Arial" pitchFamily="34" charset="0"/>
              </a:rPr>
              <a:t>Logo 1ª </a:t>
            </a:r>
            <a:r>
              <a:rPr lang="pt-BR" sz="1000" b="1" dirty="0" err="1" smtClean="0">
                <a:latin typeface="Arial" pitchFamily="34" charset="0"/>
                <a:cs typeface="Arial" pitchFamily="34" charset="0"/>
              </a:rPr>
              <a:t>Hackathon</a:t>
            </a:r>
            <a:endParaRPr lang="pt-BR" sz="1000" b="1" dirty="0">
              <a:latin typeface="Arial" pitchFamily="34" charset="0"/>
              <a:cs typeface="Arial" pitchFamily="34" charset="0"/>
            </a:endParaRPr>
          </a:p>
        </p:txBody>
      </p:sp>
      <p:sp>
        <p:nvSpPr>
          <p:cNvPr id="22" name="CaixaDeTexto 21"/>
          <p:cNvSpPr txBox="1"/>
          <p:nvPr/>
        </p:nvSpPr>
        <p:spPr>
          <a:xfrm>
            <a:off x="107504" y="4240174"/>
            <a:ext cx="3672408" cy="400110"/>
          </a:xfrm>
          <a:prstGeom prst="rect">
            <a:avLst/>
          </a:prstGeom>
          <a:noFill/>
        </p:spPr>
        <p:txBody>
          <a:bodyPr wrap="square" rtlCol="0">
            <a:spAutoFit/>
          </a:bodyPr>
          <a:lstStyle/>
          <a:p>
            <a:pPr algn="ctr"/>
            <a:r>
              <a:rPr lang="pt-BR" sz="1000" b="1" dirty="0" smtClean="0">
                <a:latin typeface="Arial" pitchFamily="34" charset="0"/>
                <a:cs typeface="Arial" pitchFamily="34" charset="0"/>
              </a:rPr>
              <a:t>Cartazes da campanha distribuídos em 42 universidades, faculdades, centros universitários, </a:t>
            </a:r>
            <a:r>
              <a:rPr lang="pt-BR" sz="1000" b="1" dirty="0" err="1" smtClean="0">
                <a:latin typeface="Arial" pitchFamily="34" charset="0"/>
                <a:cs typeface="Arial" pitchFamily="34" charset="0"/>
              </a:rPr>
              <a:t>Fatec´s</a:t>
            </a:r>
            <a:r>
              <a:rPr lang="pt-BR" sz="1000" b="1" dirty="0" smtClean="0">
                <a:latin typeface="Arial" pitchFamily="34" charset="0"/>
                <a:cs typeface="Arial" pitchFamily="34" charset="0"/>
              </a:rPr>
              <a:t> e </a:t>
            </a:r>
            <a:r>
              <a:rPr lang="pt-BR" sz="1000" b="1" dirty="0" err="1" smtClean="0">
                <a:latin typeface="Arial" pitchFamily="34" charset="0"/>
                <a:cs typeface="Arial" pitchFamily="34" charset="0"/>
              </a:rPr>
              <a:t>Etec´s</a:t>
            </a:r>
            <a:endParaRPr lang="pt-BR" sz="1000" b="1" dirty="0">
              <a:latin typeface="Arial" pitchFamily="34" charset="0"/>
              <a:cs typeface="Arial" pitchFamily="34" charset="0"/>
            </a:endParaRPr>
          </a:p>
        </p:txBody>
      </p:sp>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0" t="9397" r="39735" b="75026"/>
          <a:stretch/>
        </p:blipFill>
        <p:spPr bwMode="auto">
          <a:xfrm>
            <a:off x="-887" y="-363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316741" y="37112"/>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4" y="2924944"/>
            <a:ext cx="3238500" cy="1266825"/>
          </a:xfrm>
          <a:prstGeom prst="rect">
            <a:avLst/>
          </a:prstGeom>
        </p:spPr>
      </p:pic>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4200" y="4660726"/>
            <a:ext cx="1466850" cy="2152650"/>
          </a:xfrm>
          <a:prstGeom prst="rect">
            <a:avLst/>
          </a:prstGeom>
        </p:spPr>
      </p:pic>
    </p:spTree>
    <p:extLst>
      <p:ext uri="{BB962C8B-B14F-4D97-AF65-F5344CB8AC3E}">
        <p14:creationId xmlns:p14="http://schemas.microsoft.com/office/powerpoint/2010/main" val="2927357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644" y="2132856"/>
            <a:ext cx="2181225" cy="1666875"/>
          </a:xfrm>
          <a:prstGeom prst="rect">
            <a:avLst/>
          </a:prstGeom>
        </p:spPr>
      </p:pic>
      <p:pic>
        <p:nvPicPr>
          <p:cNvPr id="14" name="Picture 2"/>
          <p:cNvPicPr>
            <a:picLocks noChangeAspect="1" noChangeArrowheads="1"/>
          </p:cNvPicPr>
          <p:nvPr/>
        </p:nvPicPr>
        <p:blipFill>
          <a:blip r:embed="rId3" cstate="print"/>
          <a:stretch>
            <a:fillRect/>
          </a:stretch>
        </p:blipFill>
        <p:spPr bwMode="auto">
          <a:xfrm>
            <a:off x="412794" y="1484784"/>
            <a:ext cx="1638926" cy="2448272"/>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0" name="Picture 2"/>
          <p:cNvPicPr>
            <a:picLocks noChangeAspect="1" noChangeArrowheads="1"/>
          </p:cNvPicPr>
          <p:nvPr/>
        </p:nvPicPr>
        <p:blipFill>
          <a:blip r:embed="rId4" cstate="print"/>
          <a:stretch>
            <a:fillRect/>
          </a:stretch>
        </p:blipFill>
        <p:spPr bwMode="auto">
          <a:xfrm>
            <a:off x="395536" y="4049565"/>
            <a:ext cx="1944216" cy="2592411"/>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5" name="Picture 2"/>
          <p:cNvPicPr>
            <a:picLocks noChangeAspect="1" noChangeArrowheads="1"/>
          </p:cNvPicPr>
          <p:nvPr/>
        </p:nvPicPr>
        <p:blipFill>
          <a:blip r:embed="rId5" cstate="print"/>
          <a:stretch>
            <a:fillRect/>
          </a:stretch>
        </p:blipFill>
        <p:spPr bwMode="auto">
          <a:xfrm>
            <a:off x="3095836" y="3948528"/>
            <a:ext cx="3096344" cy="2072760"/>
          </a:xfrm>
          <a:prstGeom prst="rect">
            <a:avLst/>
          </a:prstGeom>
          <a:ln w="28575">
            <a:solidFill>
              <a:schemeClr val="tx1"/>
            </a:solidFill>
          </a:ln>
          <a:effectLst>
            <a:outerShdw blurRad="292100" dist="139700" dir="2700000" algn="tl" rotWithShape="0">
              <a:srgbClr val="333333">
                <a:alpha val="65000"/>
              </a:srgbClr>
            </a:outerShdw>
          </a:effectLst>
        </p:spPr>
      </p:pic>
      <p:sp>
        <p:nvSpPr>
          <p:cNvPr id="16" name="CaixaDeTexto 15"/>
          <p:cNvSpPr txBox="1"/>
          <p:nvPr/>
        </p:nvSpPr>
        <p:spPr>
          <a:xfrm>
            <a:off x="7956376" y="2204864"/>
            <a:ext cx="1080120" cy="1015663"/>
          </a:xfrm>
          <a:prstGeom prst="rect">
            <a:avLst/>
          </a:prstGeom>
          <a:noFill/>
        </p:spPr>
        <p:txBody>
          <a:bodyPr wrap="square" rtlCol="0">
            <a:spAutoFit/>
          </a:bodyPr>
          <a:lstStyle/>
          <a:p>
            <a:pPr algn="ctr"/>
            <a:r>
              <a:rPr lang="pt-BR" sz="1000" b="1" dirty="0" smtClean="0">
                <a:latin typeface="Arial" pitchFamily="34" charset="0"/>
                <a:cs typeface="Arial" pitchFamily="34" charset="0"/>
              </a:rPr>
              <a:t>Ação  de divulgação com promotores em 18 universidades </a:t>
            </a:r>
          </a:p>
        </p:txBody>
      </p:sp>
      <p:sp>
        <p:nvSpPr>
          <p:cNvPr id="19" name="CaixaDeTexto 18"/>
          <p:cNvSpPr txBox="1"/>
          <p:nvPr/>
        </p:nvSpPr>
        <p:spPr>
          <a:xfrm>
            <a:off x="3239852" y="3399621"/>
            <a:ext cx="2545919" cy="400110"/>
          </a:xfrm>
          <a:prstGeom prst="rect">
            <a:avLst/>
          </a:prstGeom>
          <a:noFill/>
        </p:spPr>
        <p:txBody>
          <a:bodyPr wrap="square" rtlCol="0">
            <a:spAutoFit/>
          </a:bodyPr>
          <a:lstStyle/>
          <a:p>
            <a:pPr algn="ctr"/>
            <a:r>
              <a:rPr lang="pt-BR" sz="1000" b="1" dirty="0" smtClean="0">
                <a:latin typeface="Arial" pitchFamily="34" charset="0"/>
                <a:cs typeface="Arial" pitchFamily="34" charset="0"/>
              </a:rPr>
              <a:t>Barracas com identidade visual</a:t>
            </a:r>
          </a:p>
          <a:p>
            <a:pPr algn="ctr"/>
            <a:r>
              <a:rPr lang="pt-BR" sz="1000" b="1" dirty="0" smtClean="0">
                <a:latin typeface="Arial" pitchFamily="34" charset="0"/>
                <a:cs typeface="Arial" pitchFamily="34" charset="0"/>
              </a:rPr>
              <a:t>1ª </a:t>
            </a:r>
            <a:r>
              <a:rPr lang="pt-BR" sz="1000" b="1" dirty="0" err="1" smtClean="0">
                <a:latin typeface="Arial" pitchFamily="34" charset="0"/>
                <a:cs typeface="Arial" pitchFamily="34" charset="0"/>
              </a:rPr>
              <a:t>Hackathon</a:t>
            </a:r>
            <a:endParaRPr lang="pt-BR" sz="1000" b="1" dirty="0" smtClean="0">
              <a:latin typeface="Arial" pitchFamily="34" charset="0"/>
              <a:cs typeface="Arial" pitchFamily="34" charset="0"/>
            </a:endParaRPr>
          </a:p>
        </p:txBody>
      </p:sp>
      <p:sp>
        <p:nvSpPr>
          <p:cNvPr id="20" name="CaixaDeTexto 19"/>
          <p:cNvSpPr txBox="1"/>
          <p:nvPr/>
        </p:nvSpPr>
        <p:spPr>
          <a:xfrm>
            <a:off x="2411760" y="6180311"/>
            <a:ext cx="2232248" cy="553998"/>
          </a:xfrm>
          <a:prstGeom prst="rect">
            <a:avLst/>
          </a:prstGeom>
          <a:noFill/>
        </p:spPr>
        <p:txBody>
          <a:bodyPr wrap="square" rtlCol="0">
            <a:spAutoFit/>
          </a:bodyPr>
          <a:lstStyle/>
          <a:p>
            <a:pPr algn="ctr"/>
            <a:r>
              <a:rPr lang="pt-BR" sz="1000" b="1" dirty="0" smtClean="0">
                <a:latin typeface="Arial" pitchFamily="34" charset="0"/>
                <a:cs typeface="Arial" pitchFamily="34" charset="0"/>
              </a:rPr>
              <a:t>Banner divulgação da maratona  exposição hall de entrada e plenário da  Câmara</a:t>
            </a:r>
          </a:p>
        </p:txBody>
      </p:sp>
      <p:sp>
        <p:nvSpPr>
          <p:cNvPr id="21" name="CaixaDeTexto 20"/>
          <p:cNvSpPr txBox="1"/>
          <p:nvPr/>
        </p:nvSpPr>
        <p:spPr>
          <a:xfrm>
            <a:off x="2123728" y="1932801"/>
            <a:ext cx="2232248" cy="400110"/>
          </a:xfrm>
          <a:prstGeom prst="rect">
            <a:avLst/>
          </a:prstGeom>
          <a:noFill/>
        </p:spPr>
        <p:txBody>
          <a:bodyPr wrap="square" rtlCol="0">
            <a:spAutoFit/>
          </a:bodyPr>
          <a:lstStyle/>
          <a:p>
            <a:pPr algn="ctr"/>
            <a:r>
              <a:rPr lang="pt-BR" sz="1000" b="1" dirty="0" smtClean="0">
                <a:latin typeface="Arial" pitchFamily="34" charset="0"/>
                <a:cs typeface="Arial" pitchFamily="34" charset="0"/>
              </a:rPr>
              <a:t>Buzina com identidade visual</a:t>
            </a:r>
          </a:p>
          <a:p>
            <a:pPr algn="ctr"/>
            <a:r>
              <a:rPr lang="pt-BR" sz="1000" b="1" dirty="0" smtClean="0">
                <a:latin typeface="Arial" pitchFamily="34" charset="0"/>
                <a:cs typeface="Arial" pitchFamily="34" charset="0"/>
              </a:rPr>
              <a:t>1ª </a:t>
            </a:r>
            <a:r>
              <a:rPr lang="pt-BR" sz="1000" b="1" dirty="0" err="1" smtClean="0">
                <a:latin typeface="Arial" pitchFamily="34" charset="0"/>
                <a:cs typeface="Arial" pitchFamily="34" charset="0"/>
              </a:rPr>
              <a:t>Hackathon</a:t>
            </a:r>
            <a:r>
              <a:rPr lang="pt-BR" sz="1000" b="1" dirty="0" smtClean="0">
                <a:latin typeface="Arial" pitchFamily="34" charset="0"/>
                <a:cs typeface="Arial" pitchFamily="34" charset="0"/>
              </a:rPr>
              <a:t> </a:t>
            </a:r>
          </a:p>
        </p:txBody>
      </p:sp>
      <p:pic>
        <p:nvPicPr>
          <p:cNvPr id="1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80" t="9397" r="39735" b="75026"/>
          <a:stretch/>
        </p:blipFill>
        <p:spPr bwMode="auto">
          <a:xfrm>
            <a:off x="-887" y="-363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6228184" y="-87198"/>
            <a:ext cx="2870096" cy="707886"/>
          </a:xfrm>
          <a:prstGeom prst="rect">
            <a:avLst/>
          </a:prstGeom>
        </p:spPr>
        <p:txBody>
          <a:bodyPr wrap="squar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5" name="Retângulo 4"/>
          <p:cNvSpPr/>
          <p:nvPr/>
        </p:nvSpPr>
        <p:spPr>
          <a:xfrm>
            <a:off x="7104913" y="819511"/>
            <a:ext cx="1451359" cy="305233"/>
          </a:xfrm>
          <a:prstGeom prst="rect">
            <a:avLst/>
          </a:prstGeom>
        </p:spPr>
        <p:txBody>
          <a:bodyPr wrap="none">
            <a:spAutoFit/>
          </a:bodyPr>
          <a:lstStyle/>
          <a:p>
            <a:pPr algn="ctr"/>
            <a:r>
              <a:rPr lang="pt-BR" dirty="0">
                <a:effectLst>
                  <a:outerShdw blurRad="38100" dist="38100" dir="2700000" algn="tl">
                    <a:srgbClr val="000000">
                      <a:alpha val="43137"/>
                    </a:srgbClr>
                  </a:outerShdw>
                </a:effectLst>
              </a:rPr>
              <a:t>1ª </a:t>
            </a:r>
            <a:r>
              <a:rPr lang="pt-BR" dirty="0" err="1">
                <a:effectLst>
                  <a:outerShdw blurRad="38100" dist="38100" dir="2700000" algn="tl">
                    <a:srgbClr val="000000">
                      <a:alpha val="43137"/>
                    </a:srgbClr>
                  </a:outerShdw>
                </a:effectLst>
              </a:rPr>
              <a:t>Hackathon</a:t>
            </a:r>
            <a:endParaRPr lang="pt-BR" dirty="0">
              <a:effectLst>
                <a:outerShdw blurRad="38100" dist="38100" dir="2700000" algn="tl">
                  <a:srgbClr val="000000">
                    <a:alpha val="43137"/>
                  </a:srgbClr>
                </a:outerShdw>
              </a:effectLst>
            </a:endParaRPr>
          </a:p>
        </p:txBody>
      </p:sp>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4742" y="3799731"/>
            <a:ext cx="2171700" cy="1638300"/>
          </a:xfrm>
          <a:prstGeom prst="rect">
            <a:avLst/>
          </a:prstGeom>
        </p:spPr>
      </p:pic>
    </p:spTree>
    <p:extLst>
      <p:ext uri="{BB962C8B-B14F-4D97-AF65-F5344CB8AC3E}">
        <p14:creationId xmlns:p14="http://schemas.microsoft.com/office/powerpoint/2010/main" val="2428840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1115616" y="1742064"/>
            <a:ext cx="7920880" cy="523220"/>
          </a:xfrm>
          <a:prstGeom prst="rect">
            <a:avLst/>
          </a:prstGeom>
          <a:noFill/>
        </p:spPr>
        <p:txBody>
          <a:bodyPr wrap="square" rtlCol="0">
            <a:spAutoFit/>
          </a:bodyPr>
          <a:lstStyle/>
          <a:p>
            <a:pPr algn="just"/>
            <a:r>
              <a:rPr lang="pt-BR" sz="1400" b="1" dirty="0" smtClean="0"/>
              <a:t>Criação, produção e veiculação da Campanha Institucional – Lei da Ficha Limpa Municipal na TV Aberta, TV Câmara São Paulo, Rádio, Jornal, Jornal de Bairro, Internet e Revista.</a:t>
            </a:r>
          </a:p>
        </p:txBody>
      </p:sp>
      <p:pic>
        <p:nvPicPr>
          <p:cNvPr id="9" name="Picture 2"/>
          <p:cNvPicPr>
            <a:picLocks noChangeAspect="1" noChangeArrowheads="1"/>
          </p:cNvPicPr>
          <p:nvPr/>
        </p:nvPicPr>
        <p:blipFill>
          <a:blip r:embed="rId4" cstate="print"/>
          <a:stretch>
            <a:fillRect/>
          </a:stretch>
        </p:blipFill>
        <p:spPr bwMode="auto">
          <a:xfrm>
            <a:off x="611560" y="2420888"/>
            <a:ext cx="1758517" cy="1468392"/>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8" name="Picture 2"/>
          <p:cNvPicPr>
            <a:picLocks noChangeAspect="1" noChangeArrowheads="1"/>
          </p:cNvPicPr>
          <p:nvPr/>
        </p:nvPicPr>
        <p:blipFill>
          <a:blip r:embed="rId5" cstate="print"/>
          <a:stretch>
            <a:fillRect/>
          </a:stretch>
        </p:blipFill>
        <p:spPr bwMode="auto">
          <a:xfrm>
            <a:off x="1375644" y="3760808"/>
            <a:ext cx="1756196" cy="1468392"/>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1" name="Picture 2">
            <a:hlinkClick r:id="rId6" action="ppaction://hlinkfile"/>
          </p:cNvPr>
          <p:cNvPicPr>
            <a:picLocks noChangeAspect="1" noChangeArrowheads="1"/>
          </p:cNvPicPr>
          <p:nvPr/>
        </p:nvPicPr>
        <p:blipFill>
          <a:blip r:embed="rId7" cstate="print"/>
          <a:stretch>
            <a:fillRect/>
          </a:stretch>
        </p:blipFill>
        <p:spPr bwMode="auto">
          <a:xfrm>
            <a:off x="2167732" y="5072544"/>
            <a:ext cx="1756196" cy="1452800"/>
          </a:xfrm>
          <a:prstGeom prst="rect">
            <a:avLst/>
          </a:prstGeom>
          <a:ln w="28575">
            <a:solidFill>
              <a:schemeClr val="tx1"/>
            </a:solid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3" name="CaixaDeTexto 12"/>
          <p:cNvSpPr txBox="1"/>
          <p:nvPr/>
        </p:nvSpPr>
        <p:spPr>
          <a:xfrm>
            <a:off x="3563888" y="2780928"/>
            <a:ext cx="1512168" cy="400110"/>
          </a:xfrm>
          <a:prstGeom prst="rect">
            <a:avLst/>
          </a:prstGeom>
          <a:noFill/>
        </p:spPr>
        <p:txBody>
          <a:bodyPr wrap="square" rtlCol="0">
            <a:spAutoFit/>
          </a:bodyPr>
          <a:lstStyle/>
          <a:p>
            <a:pPr algn="ctr"/>
            <a:r>
              <a:rPr lang="pt-BR" sz="1000" b="1" dirty="0" smtClean="0">
                <a:latin typeface="Arial" pitchFamily="34" charset="0"/>
                <a:cs typeface="Arial" pitchFamily="34" charset="0"/>
              </a:rPr>
              <a:t>Spot Rádio (clique para ouvir)</a:t>
            </a:r>
            <a:endParaRPr lang="pt-BR" sz="1000" b="1" dirty="0">
              <a:latin typeface="Arial" pitchFamily="34" charset="0"/>
              <a:cs typeface="Arial" pitchFamily="34" charset="0"/>
            </a:endParaRPr>
          </a:p>
        </p:txBody>
      </p:sp>
      <p:sp>
        <p:nvSpPr>
          <p:cNvPr id="16" name="CaixaDeTexto 15"/>
          <p:cNvSpPr txBox="1"/>
          <p:nvPr/>
        </p:nvSpPr>
        <p:spPr>
          <a:xfrm>
            <a:off x="3131840" y="4766955"/>
            <a:ext cx="1368152" cy="246221"/>
          </a:xfrm>
          <a:prstGeom prst="rect">
            <a:avLst/>
          </a:prstGeom>
          <a:noFill/>
        </p:spPr>
        <p:txBody>
          <a:bodyPr wrap="square" rtlCol="0">
            <a:spAutoFit/>
          </a:bodyPr>
          <a:lstStyle/>
          <a:p>
            <a:pPr algn="ctr"/>
            <a:r>
              <a:rPr lang="pt-BR" sz="1000" b="1" dirty="0" smtClean="0">
                <a:latin typeface="Arial" pitchFamily="34" charset="0"/>
                <a:cs typeface="Arial" pitchFamily="34" charset="0"/>
              </a:rPr>
              <a:t>Anúncio Internet</a:t>
            </a:r>
            <a:endParaRPr lang="pt-BR" sz="1000" b="1" dirty="0">
              <a:latin typeface="Arial" pitchFamily="34" charset="0"/>
              <a:cs typeface="Arial" pitchFamily="34" charset="0"/>
            </a:endParaRPr>
          </a:p>
        </p:txBody>
      </p:sp>
      <p:sp>
        <p:nvSpPr>
          <p:cNvPr id="17" name="CaixaDeTexto 16"/>
          <p:cNvSpPr txBox="1"/>
          <p:nvPr/>
        </p:nvSpPr>
        <p:spPr>
          <a:xfrm>
            <a:off x="6442471" y="2780928"/>
            <a:ext cx="1872208" cy="246221"/>
          </a:xfrm>
          <a:prstGeom prst="rect">
            <a:avLst/>
          </a:prstGeom>
          <a:noFill/>
        </p:spPr>
        <p:txBody>
          <a:bodyPr wrap="square" rtlCol="0">
            <a:spAutoFit/>
          </a:bodyPr>
          <a:lstStyle/>
          <a:p>
            <a:pPr algn="ctr"/>
            <a:r>
              <a:rPr lang="pt-BR" sz="1000" b="1" dirty="0" smtClean="0">
                <a:latin typeface="Arial" pitchFamily="34" charset="0"/>
                <a:cs typeface="Arial" pitchFamily="34" charset="0"/>
              </a:rPr>
              <a:t>Anúncio Jornal e Revista</a:t>
            </a:r>
            <a:endParaRPr lang="pt-BR" sz="1000" b="1" dirty="0">
              <a:latin typeface="Arial" pitchFamily="34" charset="0"/>
              <a:cs typeface="Arial" pitchFamily="34" charset="0"/>
            </a:endParaRPr>
          </a:p>
        </p:txBody>
      </p:sp>
      <p:pic>
        <p:nvPicPr>
          <p:cNvPr id="2" name="Imagem 1">
            <a:hlinkClick r:id="rId6" action="ppaction://hlinkfil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2663" y="3115394"/>
            <a:ext cx="3171825" cy="3409950"/>
          </a:xfrm>
          <a:prstGeom prst="rect">
            <a:avLst/>
          </a:prstGeom>
        </p:spPr>
      </p:pic>
      <p:pic>
        <p:nvPicPr>
          <p:cNvPr id="14"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80" t="9397" r="39735" b="75026"/>
          <a:stretch/>
        </p:blipFill>
        <p:spPr bwMode="auto">
          <a:xfrm>
            <a:off x="-887" y="-3634"/>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313182" y="41503"/>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4" name="Retângulo 3"/>
          <p:cNvSpPr/>
          <p:nvPr/>
        </p:nvSpPr>
        <p:spPr>
          <a:xfrm>
            <a:off x="6516216" y="908720"/>
            <a:ext cx="2276584" cy="369332"/>
          </a:xfrm>
          <a:prstGeom prst="rect">
            <a:avLst/>
          </a:prstGeom>
        </p:spPr>
        <p:txBody>
          <a:bodyPr wrap="none">
            <a:spAutoFit/>
          </a:bodyPr>
          <a:lstStyle/>
          <a:p>
            <a:pPr algn="ctr"/>
            <a:r>
              <a:rPr lang="pt-BR" dirty="0" smtClean="0">
                <a:effectLst>
                  <a:outerShdw blurRad="38100" dist="38100" dir="2700000" algn="tl">
                    <a:srgbClr val="000000">
                      <a:alpha val="43137"/>
                    </a:srgbClr>
                  </a:outerShdw>
                </a:effectLst>
              </a:rPr>
              <a:t>Ficha Limpa Municipal</a:t>
            </a:r>
            <a:endParaRPr lang="pt-BR" dirty="0">
              <a:effectLst>
                <a:outerShdw blurRad="38100" dist="38100" dir="2700000" algn="tl">
                  <a:srgbClr val="000000">
                    <a:alpha val="43137"/>
                  </a:srgbClr>
                </a:outerShdw>
              </a:effectLst>
            </a:endParaRPr>
          </a:p>
        </p:txBody>
      </p:sp>
      <p:pic>
        <p:nvPicPr>
          <p:cNvPr id="6" name="Spot de Rá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25162" y="3144391"/>
            <a:ext cx="789620" cy="609600"/>
          </a:xfrm>
          <a:prstGeom prst="rect">
            <a:avLst/>
          </a:prstGeom>
        </p:spPr>
      </p:pic>
    </p:spTree>
    <p:extLst>
      <p:ext uri="{BB962C8B-B14F-4D97-AF65-F5344CB8AC3E}">
        <p14:creationId xmlns:p14="http://schemas.microsoft.com/office/powerpoint/2010/main" val="2471251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0" t="9397" r="39735" b="75026"/>
          <a:stretch/>
        </p:blipFill>
        <p:spPr bwMode="auto">
          <a:xfrm>
            <a:off x="-887" y="8241"/>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6300192" y="28871"/>
            <a:ext cx="2666114" cy="707886"/>
          </a:xfrm>
          <a:prstGeom prst="rect">
            <a:avLst/>
          </a:prstGeom>
        </p:spPr>
        <p:txBody>
          <a:bodyPr wrap="none">
            <a:spAutoFit/>
          </a:bodyPr>
          <a:lstStyle/>
          <a:p>
            <a:r>
              <a:rPr lang="pt-BR"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reflection blurRad="6350" stA="55000" endA="300" endPos="45500" dir="5400000" sy="-100000" algn="bl" rotWithShape="0"/>
                </a:effectLst>
              </a:rPr>
              <a:t>Publicidade</a:t>
            </a:r>
            <a:endParaRPr lang="pt-BR" sz="4000" dirty="0"/>
          </a:p>
        </p:txBody>
      </p:sp>
      <p:sp>
        <p:nvSpPr>
          <p:cNvPr id="3" name="Retângulo 2"/>
          <p:cNvSpPr/>
          <p:nvPr/>
        </p:nvSpPr>
        <p:spPr>
          <a:xfrm>
            <a:off x="6626401" y="855224"/>
            <a:ext cx="2013693" cy="369332"/>
          </a:xfrm>
          <a:prstGeom prst="rect">
            <a:avLst/>
          </a:prstGeom>
        </p:spPr>
        <p:txBody>
          <a:bodyPr wrap="none">
            <a:spAutoFit/>
          </a:bodyPr>
          <a:lstStyle/>
          <a:p>
            <a:pPr algn="ctr"/>
            <a:r>
              <a:rPr lang="pt-BR" dirty="0" smtClean="0">
                <a:effectLst>
                  <a:outerShdw blurRad="38100" dist="38100" dir="2700000" algn="tl">
                    <a:srgbClr val="000000">
                      <a:alpha val="43137"/>
                    </a:srgbClr>
                  </a:outerShdw>
                </a:effectLst>
              </a:rPr>
              <a:t>Ficha Limpa - Vídeo</a:t>
            </a:r>
            <a:endParaRPr lang="pt-BR" dirty="0">
              <a:effectLst>
                <a:outerShdw blurRad="38100" dist="38100" dir="2700000" algn="tl">
                  <a:srgbClr val="000000">
                    <a:alpha val="43137"/>
                  </a:srgbClr>
                </a:outerShdw>
              </a:effectLst>
            </a:endParaRPr>
          </a:p>
        </p:txBody>
      </p:sp>
      <p:pic>
        <p:nvPicPr>
          <p:cNvPr id="7" name="Filme Ficha Limpa Municip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8989" y="1628800"/>
            <a:ext cx="6096000" cy="4572000"/>
          </a:xfrm>
          <a:prstGeom prst="rect">
            <a:avLst/>
          </a:prstGeom>
        </p:spPr>
      </p:pic>
      <p:sp>
        <p:nvSpPr>
          <p:cNvPr id="8" name="CaixaDeTexto 7"/>
          <p:cNvSpPr txBox="1"/>
          <p:nvPr/>
        </p:nvSpPr>
        <p:spPr>
          <a:xfrm>
            <a:off x="251520" y="5462136"/>
            <a:ext cx="1080120" cy="646331"/>
          </a:xfrm>
          <a:prstGeom prst="rect">
            <a:avLst/>
          </a:prstGeom>
          <a:noFill/>
        </p:spPr>
        <p:txBody>
          <a:bodyPr wrap="square" rtlCol="0">
            <a:spAutoFit/>
          </a:bodyPr>
          <a:lstStyle/>
          <a:p>
            <a:r>
              <a:rPr lang="pt-BR" sz="1200" b="1" i="1" dirty="0" smtClean="0">
                <a:solidFill>
                  <a:srgbClr val="FF0000"/>
                </a:solidFill>
              </a:rPr>
              <a:t>Clique  ao lado para assistir</a:t>
            </a:r>
            <a:endParaRPr lang="pt-BR" sz="1200" b="1" i="1" dirty="0">
              <a:solidFill>
                <a:srgbClr val="FF0000"/>
              </a:solidFill>
            </a:endParaRPr>
          </a:p>
        </p:txBody>
      </p:sp>
      <p:cxnSp>
        <p:nvCxnSpPr>
          <p:cNvPr id="6" name="Conector reto 5"/>
          <p:cNvCxnSpPr/>
          <p:nvPr/>
        </p:nvCxnSpPr>
        <p:spPr>
          <a:xfrm>
            <a:off x="395536" y="5462136"/>
            <a:ext cx="64807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913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55576" y="2132856"/>
            <a:ext cx="7620000" cy="2016224"/>
          </a:xfrm>
        </p:spPr>
        <p:txBody>
          <a:bodyPr>
            <a:noAutofit/>
          </a:bodyPr>
          <a:lstStyle/>
          <a:p>
            <a:pPr algn="ctr"/>
            <a:r>
              <a:rPr lang="pt-BR" sz="13800" b="1" dirty="0">
                <a:ln w="1905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5000" endA="300" endPos="45500" dir="5400000" sy="-100000" algn="bl" rotWithShape="0"/>
                </a:effectLst>
              </a:rPr>
              <a:t>FIM</a:t>
            </a:r>
          </a:p>
        </p:txBody>
      </p:sp>
    </p:spTree>
    <p:extLst>
      <p:ext uri="{BB962C8B-B14F-4D97-AF65-F5344CB8AC3E}">
        <p14:creationId xmlns:p14="http://schemas.microsoft.com/office/powerpoint/2010/main" val="3248170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06357" y="5251431"/>
            <a:ext cx="5038219" cy="1446550"/>
          </a:xfrm>
          <a:prstGeom prst="rect">
            <a:avLst/>
          </a:prstGeom>
        </p:spPr>
        <p:txBody>
          <a:bodyPr wrap="square">
            <a:spAutoFit/>
          </a:bodyPr>
          <a:lstStyle/>
          <a:p>
            <a:r>
              <a:rPr lang="pt-BR" b="1" dirty="0">
                <a:solidFill>
                  <a:srgbClr val="FF0000"/>
                </a:solidFill>
              </a:rPr>
              <a:t>17 de maio</a:t>
            </a:r>
            <a:endParaRPr lang="pt-BR" dirty="0">
              <a:solidFill>
                <a:srgbClr val="FF0000"/>
              </a:solidFill>
            </a:endParaRPr>
          </a:p>
          <a:p>
            <a:r>
              <a:rPr lang="pt-BR" sz="1400" b="1" dirty="0">
                <a:solidFill>
                  <a:srgbClr val="FF0000"/>
                </a:solidFill>
              </a:rPr>
              <a:t>Lei de acesso à Informação</a:t>
            </a:r>
          </a:p>
          <a:p>
            <a:r>
              <a:rPr lang="pt-BR" sz="1400" b="1" dirty="0"/>
              <a:t>Em SP, desinformação e entrave técnico </a:t>
            </a:r>
          </a:p>
          <a:p>
            <a:r>
              <a:rPr lang="pt-BR" sz="1400" dirty="0"/>
              <a:t>17/05/2012 - </a:t>
            </a:r>
            <a:r>
              <a:rPr lang="pt-BR" sz="1400" b="1" dirty="0">
                <a:solidFill>
                  <a:srgbClr val="FF0000"/>
                </a:solidFill>
              </a:rPr>
              <a:t>O Estado de S. Paulo</a:t>
            </a:r>
            <a:r>
              <a:rPr lang="pt-BR" sz="1400" dirty="0">
                <a:solidFill>
                  <a:srgbClr val="FF0000"/>
                </a:solidFill>
              </a:rPr>
              <a:t> </a:t>
            </a:r>
            <a:r>
              <a:rPr lang="pt-BR" sz="1400" dirty="0"/>
              <a:t>- SP (Nacional) </a:t>
            </a:r>
          </a:p>
          <a:p>
            <a:r>
              <a:rPr lang="pt-BR" sz="1400" u="sng" dirty="0">
                <a:hlinkClick r:id="rId2"/>
              </a:rPr>
              <a:t>http://www.info4.com.br/gomateria.asp?cod=94623&amp;nome=2631&amp;cliente=2631</a:t>
            </a:r>
            <a:endParaRPr lang="pt-BR" sz="1400" dirty="0"/>
          </a:p>
        </p:txBody>
      </p:sp>
      <p:grpSp>
        <p:nvGrpSpPr>
          <p:cNvPr id="5" name="Grupo 8"/>
          <p:cNvGrpSpPr>
            <a:grpSpLocks/>
          </p:cNvGrpSpPr>
          <p:nvPr/>
        </p:nvGrpSpPr>
        <p:grpSpPr bwMode="auto">
          <a:xfrm>
            <a:off x="0" y="-3238"/>
            <a:ext cx="9107488" cy="1368426"/>
            <a:chOff x="0" y="-27385"/>
            <a:chExt cx="9107285" cy="1368153"/>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o 3"/>
            <p:cNvGrpSpPr>
              <a:grpSpLocks/>
            </p:cNvGrpSpPr>
            <p:nvPr/>
          </p:nvGrpSpPr>
          <p:grpSpPr bwMode="auto">
            <a:xfrm>
              <a:off x="6225022" y="48688"/>
              <a:ext cx="2882263" cy="1292080"/>
              <a:chOff x="6225022" y="48688"/>
              <a:chExt cx="2882263" cy="1292080"/>
            </a:xfrm>
          </p:grpSpPr>
          <p:sp>
            <p:nvSpPr>
              <p:cNvPr id="8" name="CaixaDeTexto 7"/>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9"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44" y="1599917"/>
            <a:ext cx="5715000" cy="3286125"/>
          </a:xfrm>
          <a:prstGeom prst="rect">
            <a:avLst/>
          </a:prstGeom>
          <a:ln w="3175">
            <a:solidFill>
              <a:schemeClr val="tx1"/>
            </a:solidFill>
          </a:ln>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1200" y="2708920"/>
            <a:ext cx="3131152" cy="2859786"/>
          </a:xfrm>
          <a:prstGeom prst="rect">
            <a:avLst/>
          </a:prstGeom>
          <a:ln w="3175">
            <a:solidFill>
              <a:schemeClr val="tx1"/>
            </a:solidFill>
          </a:ln>
        </p:spPr>
      </p:pic>
    </p:spTree>
    <p:extLst>
      <p:ext uri="{BB962C8B-B14F-4D97-AF65-F5344CB8AC3E}">
        <p14:creationId xmlns:p14="http://schemas.microsoft.com/office/powerpoint/2010/main" val="3382862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8"/>
          <p:cNvGrpSpPr>
            <a:grpSpLocks/>
          </p:cNvGrpSpPr>
          <p:nvPr/>
        </p:nvGrpSpPr>
        <p:grpSpPr bwMode="auto">
          <a:xfrm>
            <a:off x="0" y="-3238"/>
            <a:ext cx="9107488" cy="1368426"/>
            <a:chOff x="0" y="-27385"/>
            <a:chExt cx="9107285" cy="1368153"/>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3"/>
            <p:cNvGrpSpPr>
              <a:grpSpLocks/>
            </p:cNvGrpSpPr>
            <p:nvPr/>
          </p:nvGrpSpPr>
          <p:grpSpPr bwMode="auto">
            <a:xfrm>
              <a:off x="6225022" y="48688"/>
              <a:ext cx="2882263" cy="1292080"/>
              <a:chOff x="6225022" y="48688"/>
              <a:chExt cx="2882263" cy="1292080"/>
            </a:xfrm>
          </p:grpSpPr>
          <p:sp>
            <p:nvSpPr>
              <p:cNvPr id="7" name="CaixaDeTexto 6"/>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8"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Retângulo 8"/>
          <p:cNvSpPr/>
          <p:nvPr/>
        </p:nvSpPr>
        <p:spPr>
          <a:xfrm>
            <a:off x="6012160" y="1859638"/>
            <a:ext cx="2734188" cy="3323987"/>
          </a:xfrm>
          <a:prstGeom prst="rect">
            <a:avLst/>
          </a:prstGeom>
        </p:spPr>
        <p:txBody>
          <a:bodyPr wrap="square">
            <a:spAutoFit/>
          </a:bodyPr>
          <a:lstStyle/>
          <a:p>
            <a:r>
              <a:rPr lang="pt-BR" sz="1400" b="1" dirty="0">
                <a:solidFill>
                  <a:srgbClr val="FF0000"/>
                </a:solidFill>
              </a:rPr>
              <a:t>15 de maio</a:t>
            </a:r>
            <a:endParaRPr lang="pt-BR" sz="1400" dirty="0">
              <a:solidFill>
                <a:srgbClr val="FF0000"/>
              </a:solidFill>
            </a:endParaRPr>
          </a:p>
          <a:p>
            <a:r>
              <a:rPr lang="pt-BR" sz="1400" b="1" dirty="0">
                <a:solidFill>
                  <a:srgbClr val="FF0000"/>
                </a:solidFill>
              </a:rPr>
              <a:t>G1</a:t>
            </a:r>
            <a:endParaRPr lang="pt-BR" sz="1400" dirty="0">
              <a:solidFill>
                <a:srgbClr val="FF0000"/>
              </a:solidFill>
            </a:endParaRPr>
          </a:p>
          <a:p>
            <a:r>
              <a:rPr lang="pt-BR" sz="1400" b="1" dirty="0"/>
              <a:t>Câmara de </a:t>
            </a:r>
            <a:r>
              <a:rPr lang="pt-BR" sz="1400" b="1" dirty="0" smtClean="0"/>
              <a:t>São Paulo </a:t>
            </a:r>
            <a:r>
              <a:rPr lang="pt-BR" sz="1400" b="1" dirty="0"/>
              <a:t>aprova cessão de área na </a:t>
            </a:r>
            <a:r>
              <a:rPr lang="pt-BR" sz="1400" b="1" dirty="0" err="1"/>
              <a:t>Cracolândia</a:t>
            </a:r>
            <a:r>
              <a:rPr lang="pt-BR" sz="1400" b="1" dirty="0"/>
              <a:t> para o </a:t>
            </a:r>
            <a:r>
              <a:rPr lang="pt-BR" sz="1400" b="1" dirty="0">
                <a:solidFill>
                  <a:srgbClr val="FF0000"/>
                </a:solidFill>
              </a:rPr>
              <a:t>Instituto </a:t>
            </a:r>
            <a:r>
              <a:rPr lang="pt-BR" sz="1400" b="1" dirty="0" smtClean="0">
                <a:solidFill>
                  <a:srgbClr val="FF0000"/>
                </a:solidFill>
              </a:rPr>
              <a:t>Lula</a:t>
            </a:r>
            <a:r>
              <a:rPr lang="pt-BR" sz="1400" b="1" dirty="0" smtClean="0"/>
              <a:t>. Área </a:t>
            </a:r>
            <a:r>
              <a:rPr lang="pt-BR" sz="1400" b="1" dirty="0"/>
              <a:t>deverá abrigar Memorial da Democracia, com acervo do ex-presidente.</a:t>
            </a:r>
          </a:p>
          <a:p>
            <a:r>
              <a:rPr lang="pt-BR" sz="1400" b="1" dirty="0"/>
              <a:t>Proposta depende de sanção do prefeito Gilberto Kassab, autor da ideia</a:t>
            </a:r>
            <a:r>
              <a:rPr lang="pt-BR" sz="1400" dirty="0"/>
              <a:t>.</a:t>
            </a:r>
          </a:p>
          <a:p>
            <a:r>
              <a:rPr lang="pt-BR" sz="1400" u="sng" dirty="0">
                <a:hlinkClick r:id="rId4"/>
              </a:rPr>
              <a:t>http://g1.globo.com/sao-paulo/noticia/2012/05/camara-de-sp-aprova-cessao-de-area-na-cracolandia-para-o-instituto-lula.html</a:t>
            </a:r>
            <a:endParaRPr lang="pt-BR" sz="1400" dirty="0"/>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464379"/>
            <a:ext cx="5544616" cy="5101047"/>
          </a:xfrm>
          <a:prstGeom prst="rect">
            <a:avLst/>
          </a:prstGeom>
          <a:ln>
            <a:solidFill>
              <a:schemeClr val="tx1"/>
            </a:solidFill>
          </a:ln>
        </p:spPr>
      </p:pic>
    </p:spTree>
    <p:extLst>
      <p:ext uri="{BB962C8B-B14F-4D97-AF65-F5344CB8AC3E}">
        <p14:creationId xmlns:p14="http://schemas.microsoft.com/office/powerpoint/2010/main" val="556916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8"/>
          <p:cNvGrpSpPr>
            <a:grpSpLocks/>
          </p:cNvGrpSpPr>
          <p:nvPr/>
        </p:nvGrpSpPr>
        <p:grpSpPr bwMode="auto">
          <a:xfrm>
            <a:off x="0" y="-3238"/>
            <a:ext cx="9107488" cy="1368426"/>
            <a:chOff x="0" y="-27385"/>
            <a:chExt cx="9107285" cy="1368153"/>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3"/>
            <p:cNvGrpSpPr>
              <a:grpSpLocks/>
            </p:cNvGrpSpPr>
            <p:nvPr/>
          </p:nvGrpSpPr>
          <p:grpSpPr bwMode="auto">
            <a:xfrm>
              <a:off x="6225022" y="48688"/>
              <a:ext cx="2882263" cy="1292080"/>
              <a:chOff x="6225022" y="48688"/>
              <a:chExt cx="2882263" cy="1292080"/>
            </a:xfrm>
          </p:grpSpPr>
          <p:sp>
            <p:nvSpPr>
              <p:cNvPr id="7" name="CaixaDeTexto 6"/>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8"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Retângulo 8"/>
          <p:cNvSpPr/>
          <p:nvPr/>
        </p:nvSpPr>
        <p:spPr>
          <a:xfrm>
            <a:off x="3527838" y="1642202"/>
            <a:ext cx="5362742" cy="1169551"/>
          </a:xfrm>
          <a:prstGeom prst="rect">
            <a:avLst/>
          </a:prstGeom>
        </p:spPr>
        <p:txBody>
          <a:bodyPr wrap="square">
            <a:spAutoFit/>
          </a:bodyPr>
          <a:lstStyle/>
          <a:p>
            <a:r>
              <a:rPr lang="pt-BR" sz="1400" b="1" dirty="0">
                <a:solidFill>
                  <a:srgbClr val="FF0000"/>
                </a:solidFill>
              </a:rPr>
              <a:t>21 de </a:t>
            </a:r>
            <a:r>
              <a:rPr lang="pt-BR" sz="1400" b="1" dirty="0" smtClean="0">
                <a:solidFill>
                  <a:srgbClr val="FF0000"/>
                </a:solidFill>
              </a:rPr>
              <a:t>maio</a:t>
            </a:r>
            <a:r>
              <a:rPr lang="pt-BR" b="1" dirty="0" smtClean="0"/>
              <a:t/>
            </a:r>
            <a:br>
              <a:rPr lang="pt-BR" b="1" dirty="0" smtClean="0"/>
            </a:br>
            <a:r>
              <a:rPr lang="pt-BR" sz="1400" b="1" dirty="0" smtClean="0">
                <a:solidFill>
                  <a:srgbClr val="FF0000"/>
                </a:solidFill>
              </a:rPr>
              <a:t>Cada </a:t>
            </a:r>
            <a:r>
              <a:rPr lang="pt-BR" sz="1400" b="1" dirty="0">
                <a:solidFill>
                  <a:srgbClr val="FF0000"/>
                </a:solidFill>
              </a:rPr>
              <a:t>vereador custa R$ 135 mil ao mês </a:t>
            </a:r>
          </a:p>
          <a:p>
            <a:r>
              <a:rPr lang="pt-BR" sz="1400" dirty="0"/>
              <a:t>21/05/2012 - </a:t>
            </a:r>
            <a:r>
              <a:rPr lang="pt-BR" sz="1400" dirty="0">
                <a:solidFill>
                  <a:srgbClr val="FF0000"/>
                </a:solidFill>
              </a:rPr>
              <a:t>Diário de S. Paulo </a:t>
            </a:r>
            <a:r>
              <a:rPr lang="pt-BR" sz="1400" dirty="0"/>
              <a:t>- SP (Dia a Dia - Política) </a:t>
            </a:r>
          </a:p>
          <a:p>
            <a:r>
              <a:rPr lang="pt-BR" sz="1400" u="sng" dirty="0">
                <a:hlinkClick r:id="rId4"/>
              </a:rPr>
              <a:t>http://www.info4.com.br/gomateria.asp?cod=96042&amp;nome=2631&amp;cliente=2631</a:t>
            </a:r>
            <a:endParaRPr lang="pt-BR" sz="1400" dirty="0"/>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907680"/>
            <a:ext cx="3193218" cy="4257624"/>
          </a:xfrm>
          <a:prstGeom prst="rect">
            <a:avLst/>
          </a:prstGeom>
          <a:ln>
            <a:solidFill>
              <a:schemeClr val="tx1">
                <a:lumMod val="50000"/>
                <a:lumOff val="50000"/>
              </a:schemeClr>
            </a:solidFill>
          </a:ln>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838" y="2937393"/>
            <a:ext cx="3058462" cy="3659959"/>
          </a:xfrm>
          <a:prstGeom prst="rect">
            <a:avLst/>
          </a:prstGeom>
          <a:ln>
            <a:solidFill>
              <a:schemeClr val="tx1"/>
            </a:solidFill>
          </a:ln>
        </p:spPr>
      </p:pic>
      <p:pic>
        <p:nvPicPr>
          <p:cNvPr id="12" name="Image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4248" y="2931348"/>
            <a:ext cx="2086332" cy="3738012"/>
          </a:xfrm>
          <a:prstGeom prst="rect">
            <a:avLst/>
          </a:prstGeom>
          <a:ln>
            <a:solidFill>
              <a:schemeClr val="tx1"/>
            </a:solidFill>
          </a:ln>
        </p:spPr>
      </p:pic>
      <p:cxnSp>
        <p:nvCxnSpPr>
          <p:cNvPr id="14" name="Conector reto 13"/>
          <p:cNvCxnSpPr/>
          <p:nvPr/>
        </p:nvCxnSpPr>
        <p:spPr>
          <a:xfrm>
            <a:off x="3671854" y="1628800"/>
            <a:ext cx="457255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743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8"/>
          <p:cNvGrpSpPr>
            <a:grpSpLocks/>
          </p:cNvGrpSpPr>
          <p:nvPr/>
        </p:nvGrpSpPr>
        <p:grpSpPr bwMode="auto">
          <a:xfrm>
            <a:off x="0" y="-15509"/>
            <a:ext cx="9107488" cy="1368426"/>
            <a:chOff x="0" y="-27385"/>
            <a:chExt cx="9107285" cy="1368153"/>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15080" t="9396" r="39735" b="75026"/>
            <a:stretch>
              <a:fillRect/>
            </a:stretch>
          </p:blipFill>
          <p:spPr bwMode="auto">
            <a:xfrm>
              <a:off x="0" y="-27385"/>
              <a:ext cx="6197600" cy="13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3"/>
            <p:cNvGrpSpPr>
              <a:grpSpLocks/>
            </p:cNvGrpSpPr>
            <p:nvPr/>
          </p:nvGrpSpPr>
          <p:grpSpPr bwMode="auto">
            <a:xfrm>
              <a:off x="6225022" y="48688"/>
              <a:ext cx="2882263" cy="1292080"/>
              <a:chOff x="6225022" y="48688"/>
              <a:chExt cx="2882263" cy="1292080"/>
            </a:xfrm>
          </p:grpSpPr>
          <p:sp>
            <p:nvSpPr>
              <p:cNvPr id="7" name="CaixaDeTexto 6"/>
              <p:cNvSpPr txBox="1"/>
              <p:nvPr/>
            </p:nvSpPr>
            <p:spPr>
              <a:xfrm>
                <a:off x="6224449" y="816998"/>
                <a:ext cx="2882836" cy="523770"/>
              </a:xfrm>
              <a:prstGeom prst="rect">
                <a:avLst/>
              </a:prstGeom>
              <a:noFill/>
            </p:spPr>
            <p:txBody>
              <a:bodyPr wrap="none">
                <a:spAutoFit/>
              </a:bodyPr>
              <a:lstStyle/>
              <a:p>
                <a:pPr algn="ctr" fontAlgn="auto">
                  <a:spcBef>
                    <a:spcPts val="0"/>
                  </a:spcBef>
                  <a:spcAft>
                    <a:spcPts val="0"/>
                  </a:spcAft>
                  <a:defRPr/>
                </a:pPr>
                <a:r>
                  <a:rPr lang="pt-BR" sz="1400" b="1" dirty="0">
                    <a:solidFill>
                      <a:schemeClr val="tx2">
                        <a:lumMod val="75000"/>
                      </a:schemeClr>
                    </a:solidFill>
                    <a:latin typeface="+mn-lt"/>
                    <a:cs typeface="+mn-cs"/>
                  </a:rPr>
                  <a:t>ASSESSORIA DE IMPRENSA</a:t>
                </a:r>
              </a:p>
              <a:p>
                <a:pPr algn="ctr" fontAlgn="auto">
                  <a:spcBef>
                    <a:spcPts val="0"/>
                  </a:spcBef>
                  <a:spcAft>
                    <a:spcPts val="0"/>
                  </a:spcAft>
                  <a:defRPr/>
                </a:pPr>
                <a:r>
                  <a:rPr lang="pt-BR" sz="1400" b="1" dirty="0">
                    <a:solidFill>
                      <a:schemeClr val="tx2">
                        <a:lumMod val="75000"/>
                      </a:schemeClr>
                    </a:solidFill>
                    <a:latin typeface="+mn-lt"/>
                    <a:cs typeface="+mn-cs"/>
                  </a:rPr>
                  <a:t>INSTITUCIONAL/PRESIDÊNCIA CMSP</a:t>
                </a:r>
                <a:endParaRPr lang="pt-BR" sz="1400" dirty="0">
                  <a:latin typeface="+mn-lt"/>
                  <a:cs typeface="+mn-cs"/>
                </a:endParaRPr>
              </a:p>
            </p:txBody>
          </p:sp>
          <p:pic>
            <p:nvPicPr>
              <p:cNvPr id="8"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6153" y="48688"/>
                <a:ext cx="2160000" cy="7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Retângulo 8"/>
          <p:cNvSpPr/>
          <p:nvPr/>
        </p:nvSpPr>
        <p:spPr>
          <a:xfrm>
            <a:off x="179512" y="1484784"/>
            <a:ext cx="7200800" cy="954107"/>
          </a:xfrm>
          <a:prstGeom prst="rect">
            <a:avLst/>
          </a:prstGeom>
        </p:spPr>
        <p:txBody>
          <a:bodyPr wrap="square">
            <a:spAutoFit/>
          </a:bodyPr>
          <a:lstStyle/>
          <a:p>
            <a:r>
              <a:rPr lang="pt-BR" sz="1400" b="1" dirty="0">
                <a:solidFill>
                  <a:srgbClr val="FF0000"/>
                </a:solidFill>
              </a:rPr>
              <a:t>24 de maio</a:t>
            </a:r>
            <a:endParaRPr lang="pt-BR" sz="1400" dirty="0">
              <a:solidFill>
                <a:srgbClr val="FF0000"/>
              </a:solidFill>
            </a:endParaRPr>
          </a:p>
          <a:p>
            <a:r>
              <a:rPr lang="pt-BR" sz="1400" b="1" dirty="0" smtClean="0">
                <a:solidFill>
                  <a:srgbClr val="FF0000"/>
                </a:solidFill>
              </a:rPr>
              <a:t>SP </a:t>
            </a:r>
            <a:r>
              <a:rPr lang="pt-BR" sz="1400" b="1" dirty="0">
                <a:solidFill>
                  <a:srgbClr val="FF0000"/>
                </a:solidFill>
              </a:rPr>
              <a:t>vai perder parque com cessão de terrenos a clubes</a:t>
            </a:r>
          </a:p>
          <a:p>
            <a:r>
              <a:rPr lang="pt-BR" sz="1400" dirty="0"/>
              <a:t>24/05/2012 - O Estado de S. Paulo - SP (Metrópole) </a:t>
            </a:r>
          </a:p>
          <a:p>
            <a:r>
              <a:rPr lang="pt-BR" sz="1400" u="sng" dirty="0">
                <a:hlinkClick r:id="rId4"/>
              </a:rPr>
              <a:t>http://www.info4.com.br/gomateria.asp?cod=97974&amp;nome=2631&amp;cliente=2631</a:t>
            </a:r>
            <a:endParaRPr lang="pt-BR" sz="1400" dirty="0"/>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2687318"/>
            <a:ext cx="4176464" cy="3549994"/>
          </a:xfrm>
          <a:prstGeom prst="rect">
            <a:avLst/>
          </a:prstGeom>
          <a:ln>
            <a:solidFill>
              <a:schemeClr val="tx1">
                <a:lumMod val="50000"/>
                <a:lumOff val="50000"/>
              </a:schemeClr>
            </a:solidFill>
          </a:ln>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430" y="2521697"/>
            <a:ext cx="3284424" cy="3930360"/>
          </a:xfrm>
          <a:prstGeom prst="rect">
            <a:avLst/>
          </a:prstGeom>
          <a:ln>
            <a:solidFill>
              <a:schemeClr val="tx1">
                <a:lumMod val="50000"/>
                <a:lumOff val="50000"/>
              </a:schemeClr>
            </a:solidFill>
          </a:ln>
        </p:spPr>
      </p:pic>
      <p:pic>
        <p:nvPicPr>
          <p:cNvPr id="12" name="Image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276" y="4293096"/>
            <a:ext cx="2533337" cy="2339115"/>
          </a:xfrm>
          <a:prstGeom prst="rect">
            <a:avLst/>
          </a:prstGeom>
          <a:ln>
            <a:solidFill>
              <a:schemeClr val="tx1">
                <a:lumMod val="50000"/>
                <a:lumOff val="50000"/>
              </a:schemeClr>
            </a:solidFill>
          </a:ln>
        </p:spPr>
      </p:pic>
      <p:cxnSp>
        <p:nvCxnSpPr>
          <p:cNvPr id="3" name="Conector de seta reta 2"/>
          <p:cNvCxnSpPr/>
          <p:nvPr/>
        </p:nvCxnSpPr>
        <p:spPr>
          <a:xfrm flipV="1">
            <a:off x="899592" y="2852936"/>
            <a:ext cx="3672408" cy="360040"/>
          </a:xfrm>
          <a:prstGeom prst="straightConnector1">
            <a:avLst/>
          </a:prstGeom>
          <a:ln>
            <a:solidFill>
              <a:srgbClr val="FF0000"/>
            </a:solidFill>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265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1679</TotalTime>
  <Words>1841</Words>
  <Application>Microsoft Office PowerPoint</Application>
  <PresentationFormat>Apresentação na tela (4:3)</PresentationFormat>
  <Paragraphs>297</Paragraphs>
  <Slides>54</Slides>
  <Notes>2</Notes>
  <HiddenSlides>0</HiddenSlides>
  <MMClips>5</MMClips>
  <ScaleCrop>false</ScaleCrop>
  <HeadingPairs>
    <vt:vector size="4" baseType="variant">
      <vt:variant>
        <vt:lpstr>Tema</vt:lpstr>
      </vt:variant>
      <vt:variant>
        <vt:i4>1</vt:i4>
      </vt:variant>
      <vt:variant>
        <vt:lpstr>Títulos de slides</vt:lpstr>
      </vt:variant>
      <vt:variant>
        <vt:i4>54</vt:i4>
      </vt:variant>
    </vt:vector>
  </HeadingPairs>
  <TitlesOfParts>
    <vt:vector size="55" baseType="lpstr">
      <vt:lpstr>Tema do Office</vt:lpstr>
      <vt:lpstr>PRESTAÇÃO DE CONTAS  Maio/2012      ASSESSORIA DE IMPRENSA INSTITUCIONAL/PRESIDÊNCIA CMSP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PRESTAÇÃO DE CONTAS  maio/2012 TV Câmara</vt:lpstr>
      <vt:lpstr>Apresentação do PowerPoint</vt:lpstr>
      <vt:lpstr>Apresentação do PowerPoint</vt:lpstr>
      <vt:lpstr>Apresentação do PowerPoint</vt:lpstr>
      <vt:lpstr>Apresentação do PowerPoint</vt:lpstr>
      <vt:lpstr>PRESTAÇÃO DE CONTAS  maio/2012 Rádio Web Câmara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PRESTAÇÃO DE CONTAS  maio/2012 Portal da Câmara</vt:lpstr>
      <vt:lpstr>Apresentação do PowerPoint</vt:lpstr>
      <vt:lpstr>Notícias</vt:lpstr>
      <vt:lpstr>Acesso à Informação</vt:lpstr>
      <vt:lpstr>Caminhadas</vt:lpstr>
      <vt:lpstr>Prêmios Institucionais</vt:lpstr>
      <vt:lpstr>Tagueamento Portal</vt:lpstr>
      <vt:lpstr>Reformulação das artes</vt:lpstr>
      <vt:lpstr>Reformulação de layout</vt:lpstr>
      <vt:lpstr>TV Minuto</vt:lpstr>
      <vt:lpstr>TV Minuto -  Ficha Limpa</vt:lpstr>
      <vt:lpstr>Apresentação do PowerPoint</vt:lpstr>
      <vt:lpstr>Apresentação do PowerPoint</vt:lpstr>
      <vt:lpstr>Apresentação do PowerPoint</vt:lpstr>
      <vt:lpstr>PRESTAÇÃO DE CONTAS  maio/2012 Publicidade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FIM</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Portal da Câmara Prestação de contas</dc:title>
  <dc:creator>Marcelo Fernandes Ruiz</dc:creator>
  <cp:lastModifiedBy>Joaquim Carlos Gonçalves</cp:lastModifiedBy>
  <cp:revision>215</cp:revision>
  <dcterms:created xsi:type="dcterms:W3CDTF">2012-03-27T21:16:05Z</dcterms:created>
  <dcterms:modified xsi:type="dcterms:W3CDTF">2012-11-13T16:01:37Z</dcterms:modified>
</cp:coreProperties>
</file>