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07200" cy="9906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570" cy="4953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3856033" y="0"/>
            <a:ext cx="2949570" cy="4953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E8897AC-0D6F-47CA-AF9E-59E3985627EA}" type="datetime1"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10/12/2013</a:t>
            </a:fld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9409111"/>
            <a:ext cx="2949570" cy="4953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3856033" y="9409111"/>
            <a:ext cx="2949570" cy="4953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31A7AAD-ED54-4C0D-83CA-1D54FC2F1503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‹nº›</a:t>
            </a:fld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709365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790" cy="4953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pt-BR"/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idx="1"/>
          </p:nvPr>
        </p:nvSpPr>
        <p:spPr>
          <a:xfrm>
            <a:off x="3855841" y="0"/>
            <a:ext cx="2949790" cy="4953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0E0AC025-80E6-4557-BD6D-6E968658006E}" type="datetime1">
              <a:rPr lang="pt-BR"/>
              <a:pPr lvl="0"/>
              <a:t>10/12/2013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7101" y="742950"/>
            <a:ext cx="4953003" cy="371474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Espaço Reservado para Anotações 4"/>
          <p:cNvSpPr txBox="1">
            <a:spLocks noGrp="1"/>
          </p:cNvSpPr>
          <p:nvPr>
            <p:ph type="body" sz="quarter" idx="3"/>
          </p:nvPr>
        </p:nvSpPr>
        <p:spPr>
          <a:xfrm>
            <a:off x="680715" y="4705346"/>
            <a:ext cx="5445764" cy="44577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9408983"/>
            <a:ext cx="2949790" cy="4953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3855841" y="9408983"/>
            <a:ext cx="2949790" cy="4953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2C75125B-AA5F-4F16-86ED-A6D7B08D9A4D}" type="slidenum">
              <a:rPr/>
              <a:pPr lv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562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278E01-F6E6-43DC-82E4-85E2D8DA47CE}" type="datetime1">
              <a:rPr lang="pt-BR"/>
              <a:pPr lvl="0"/>
              <a:t>10/12/2013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329E1B-CDA6-440A-85FE-DB708FF9310F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E7F584-719E-4A4D-BEDE-DEF51F88DD60}" type="datetime1">
              <a:rPr lang="pt-BR"/>
              <a:pPr lvl="0"/>
              <a:t>10/12/2013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F1D82A-D476-4A24-85BD-AD153A12DED3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A4F5F2-A7E8-44A6-9C88-105EE5D97EAE}" type="datetime1">
              <a:rPr lang="pt-BR"/>
              <a:pPr lvl="0"/>
              <a:t>10/12/2013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E12039-4948-428A-85A8-52C2B487EBE7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E72E49-A8C6-4291-97A7-657406D0ED30}" type="datetime1">
              <a:rPr lang="pt-BR"/>
              <a:pPr lvl="0"/>
              <a:t>10/12/2013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982F8B-7324-4EFB-8077-B5C8C3C0D062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B11E46-8FAA-43B9-A552-D9436E8348F5}" type="datetime1">
              <a:rPr lang="pt-BR"/>
              <a:pPr lvl="0"/>
              <a:t>10/12/2013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136077-9F97-45B2-9C94-61A1032FAB72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8D9137-A9C3-4290-B6D4-A85A50E26005}" type="datetime1">
              <a:rPr lang="pt-BR"/>
              <a:pPr lvl="0"/>
              <a:t>10/12/2013</a:t>
            </a:fld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EDDB4E-EF5D-4D50-B145-3862B06AFFAD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956236-282A-4684-A4FA-6CABFCBB9129}" type="datetime1">
              <a:rPr lang="pt-BR"/>
              <a:pPr lvl="0"/>
              <a:t>10/12/2013</a:t>
            </a:fld>
            <a:endParaRPr lang="pt-BR"/>
          </a:p>
        </p:txBody>
      </p:sp>
      <p:sp>
        <p:nvSpPr>
          <p:cNvPr id="8" name="Espaço Reservado para Rodapé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9" name="Espaço Reservado para Número de Slid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06719D-7134-4AC1-90EE-E9EBC2E97D26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17A801-EB5B-4734-90CA-47F25B92136A}" type="datetime1">
              <a:rPr lang="pt-BR"/>
              <a:pPr lvl="0"/>
              <a:t>10/12/2013</a:t>
            </a:fld>
            <a:endParaRPr lang="pt-BR"/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93836F-ECC7-4654-82C5-CF643718A5AA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5FBB02-9C36-4F6D-8181-AF11032D1674}" type="datetime1">
              <a:rPr lang="pt-BR"/>
              <a:pPr lvl="0"/>
              <a:t>10/12/2013</a:t>
            </a:fld>
            <a:endParaRPr lang="pt-BR"/>
          </a:p>
        </p:txBody>
      </p:sp>
      <p:sp>
        <p:nvSpPr>
          <p:cNvPr id="3" name="Espaço Reservado para Rodapé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Número de Slid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8C3E0C-E12F-4F19-90A6-6B315C21DF22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177DF5-018F-447F-9B63-4CF85DD7E72F}" type="datetime1">
              <a:rPr lang="pt-BR"/>
              <a:pPr lvl="0"/>
              <a:t>10/12/2013</a:t>
            </a:fld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DD4576-1CC8-45A9-ACBB-E136DA6A4498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66F0F6-BF98-47A4-A246-73065FCB9157}" type="datetime1">
              <a:rPr lang="pt-BR"/>
              <a:pPr lvl="0"/>
              <a:t>10/12/2013</a:t>
            </a:fld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FD361F-E75F-436E-A6F0-8B20E790C84D}" type="slidenum">
              <a:rPr/>
              <a:pPr lvl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3702A2C1-05CF-474E-8454-8AF88F14417C}" type="datetime1">
              <a:rPr lang="pt-BR"/>
              <a:pPr lvl="0"/>
              <a:t>10/12/2013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0394043F-29E0-4924-A005-53CE2FDF8C76}" type="slidenum">
              <a:rPr/>
              <a:pPr lvl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pt-BR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pt-B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pt-B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pt-B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pt-B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2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3.xls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ctrTitle"/>
          </p:nvPr>
        </p:nvSpPr>
        <p:spPr>
          <a:xfrm>
            <a:off x="-36511" y="1484784"/>
            <a:ext cx="9180511" cy="1872208"/>
          </a:xfrm>
          <a:solidFill>
            <a:srgbClr val="31859C"/>
          </a:solidFill>
          <a:ln w="9528">
            <a:solidFill>
              <a:srgbClr val="93CDDD"/>
            </a:solidFill>
            <a:prstDash val="solid"/>
          </a:ln>
        </p:spPr>
        <p:txBody>
          <a:bodyPr/>
          <a:lstStyle/>
          <a:p>
            <a:pPr lvl="0"/>
            <a:r>
              <a:rPr lang="pt-BR" sz="4200" dirty="0" smtClean="0">
                <a:solidFill>
                  <a:srgbClr val="FFFFFF"/>
                </a:solidFill>
              </a:rPr>
              <a:t>Projeto de Lei </a:t>
            </a:r>
            <a:r>
              <a:rPr lang="pt-BR" sz="4200" dirty="0">
                <a:solidFill>
                  <a:srgbClr val="FFFFFF"/>
                </a:solidFill>
              </a:rPr>
              <a:t>Orçamentária </a:t>
            </a:r>
            <a:r>
              <a:rPr lang="pt-BR" sz="4200" dirty="0" smtClean="0">
                <a:solidFill>
                  <a:srgbClr val="FFFFFF"/>
                </a:solidFill>
              </a:rPr>
              <a:t>Anual</a:t>
            </a:r>
            <a:br>
              <a:rPr lang="pt-BR" sz="4200" dirty="0" smtClean="0">
                <a:solidFill>
                  <a:srgbClr val="FFFFFF"/>
                </a:solidFill>
              </a:rPr>
            </a:br>
            <a:r>
              <a:rPr lang="pt-BR" sz="4200" dirty="0" smtClean="0">
                <a:solidFill>
                  <a:srgbClr val="FFFFFF"/>
                </a:solidFill>
              </a:rPr>
              <a:t>LOA </a:t>
            </a:r>
            <a:r>
              <a:rPr lang="pt-BR" sz="4200" dirty="0">
                <a:solidFill>
                  <a:srgbClr val="FFFFFF"/>
                </a:solidFill>
              </a:rPr>
              <a:t>2014</a:t>
            </a:r>
            <a:br>
              <a:rPr lang="pt-BR" sz="4200" dirty="0">
                <a:solidFill>
                  <a:srgbClr val="FFFFFF"/>
                </a:solidFill>
              </a:rPr>
            </a:br>
            <a:r>
              <a:rPr lang="pt-BR" sz="4200" dirty="0">
                <a:solidFill>
                  <a:srgbClr val="FFFFFF"/>
                </a:solidFill>
              </a:rPr>
              <a:t>Alterações do </a:t>
            </a:r>
            <a:r>
              <a:rPr lang="pt-BR" sz="4200" dirty="0" smtClean="0">
                <a:solidFill>
                  <a:srgbClr val="FFFFFF"/>
                </a:solidFill>
              </a:rPr>
              <a:t>Substitutivo</a:t>
            </a:r>
            <a:endParaRPr lang="pt-BR" sz="4200" dirty="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1"/>
          </p:nvPr>
        </p:nvSpPr>
        <p:spPr>
          <a:xfrm>
            <a:off x="611559" y="4941170"/>
            <a:ext cx="7772400" cy="734235"/>
          </a:xfrm>
        </p:spPr>
        <p:txBody>
          <a:bodyPr/>
          <a:lstStyle/>
          <a:p>
            <a:pPr lvl="0">
              <a:spcBef>
                <a:spcPts val="500"/>
              </a:spcBef>
            </a:pPr>
            <a:r>
              <a:rPr lang="pt-BR" sz="2000" dirty="0"/>
              <a:t>Apresentação elaborada pela Consultoria Técnica de Economia e Orçamento da Câmara Municipal de São Paulo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solidFill>
            <a:srgbClr val="31859C"/>
          </a:solidFill>
        </p:spPr>
        <p:txBody>
          <a:bodyPr/>
          <a:lstStyle/>
          <a:p>
            <a:pPr lvl="0"/>
            <a:r>
              <a:rPr lang="pt-BR" sz="3600" dirty="0">
                <a:solidFill>
                  <a:srgbClr val="FFFFFF"/>
                </a:solidFill>
              </a:rPr>
              <a:t>LOA 2014 – </a:t>
            </a:r>
            <a:r>
              <a:rPr lang="pt-BR" sz="3600" dirty="0" smtClean="0">
                <a:solidFill>
                  <a:srgbClr val="FFFFFF"/>
                </a:solidFill>
              </a:rPr>
              <a:t>Substitutivo - Receitas</a:t>
            </a:r>
            <a:endParaRPr lang="pt-BR" sz="3600" dirty="0">
              <a:solidFill>
                <a:srgbClr val="FFFFFF"/>
              </a:solidFill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395536" y="2614613"/>
          <a:ext cx="8424936" cy="182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4" imgW="4648320" imgH="780960" progId="Excel.Sheet.12">
                  <p:embed/>
                </p:oleObj>
              </mc:Choice>
              <mc:Fallback>
                <p:oleObj r:id="rId4" imgW="4648320" imgH="780960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614613"/>
                        <a:ext cx="8424936" cy="182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solidFill>
            <a:srgbClr val="31859C"/>
          </a:solidFill>
          <a:ln w="9528">
            <a:solidFill>
              <a:srgbClr val="93CDDD"/>
            </a:solidFill>
            <a:prstDash val="solid"/>
          </a:ln>
        </p:spPr>
        <p:txBody>
          <a:bodyPr/>
          <a:lstStyle/>
          <a:p>
            <a:pPr lvl="0"/>
            <a:r>
              <a:rPr lang="pt-BR" sz="4000" dirty="0">
                <a:solidFill>
                  <a:srgbClr val="FFFFFF"/>
                </a:solidFill>
              </a:rPr>
              <a:t>LOA 2014 – </a:t>
            </a:r>
            <a:r>
              <a:rPr lang="pt-BR" sz="4000" dirty="0" smtClean="0">
                <a:solidFill>
                  <a:srgbClr val="FFFFFF"/>
                </a:solidFill>
              </a:rPr>
              <a:t>Substitutivo - Despesas</a:t>
            </a:r>
            <a:endParaRPr lang="pt-BR" sz="4000" dirty="0">
              <a:solidFill>
                <a:srgbClr val="FFFFFF"/>
              </a:solidFill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1281113" y="1844675"/>
          <a:ext cx="6604000" cy="388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4" imgW="3267000" imgH="1923960" progId="Excel.Sheet.12">
                  <p:embed/>
                </p:oleObj>
              </mc:Choice>
              <mc:Fallback>
                <p:oleObj r:id="rId4" imgW="3267000" imgH="1923960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1844675"/>
                        <a:ext cx="6604000" cy="3887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395532" y="260649"/>
            <a:ext cx="8229600" cy="1174638"/>
          </a:xfrm>
          <a:solidFill>
            <a:srgbClr val="31859C"/>
          </a:solidFill>
        </p:spPr>
        <p:txBody>
          <a:bodyPr/>
          <a:lstStyle/>
          <a:p>
            <a:pPr lvl="0"/>
            <a:r>
              <a:rPr lang="pt-BR" sz="3200" dirty="0">
                <a:solidFill>
                  <a:srgbClr val="FFFFFF"/>
                </a:solidFill>
              </a:rPr>
              <a:t>LOA 2014 – </a:t>
            </a:r>
            <a:r>
              <a:rPr lang="pt-BR" sz="3200" dirty="0" smtClean="0">
                <a:solidFill>
                  <a:srgbClr val="FFFFFF"/>
                </a:solidFill>
              </a:rPr>
              <a:t>Substitutivo - Despesas</a:t>
            </a:r>
            <a:endParaRPr lang="pt-BR" sz="3200" dirty="0">
              <a:solidFill>
                <a:srgbClr val="FFFFFF"/>
              </a:solidFill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323850" y="1940470"/>
          <a:ext cx="8426450" cy="336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Planilha" r:id="rId4" imgW="3962520" imgH="1581060" progId="Excel.Sheet.12">
                  <p:embed/>
                </p:oleObj>
              </mc:Choice>
              <mc:Fallback>
                <p:oleObj name="Planilha" r:id="rId4" imgW="3962520" imgH="158106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940470"/>
                        <a:ext cx="8426450" cy="336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Audiências/Reuniões Temáticas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Entre audiências e reuniões: 14 eventos;</a:t>
            </a:r>
          </a:p>
          <a:p>
            <a:r>
              <a:rPr lang="pt-BR" dirty="0" smtClean="0"/>
              <a:t>Ao longo das audiências públicas e por meio de site na internet, foram recolhidas 365 sugestões de alterações à peça orçamentária, que estão sendo analisadas e serão enviadas à Secretaria Municipal de Planejamento para avaliação do Executivo.</a:t>
            </a:r>
            <a:endParaRPr lang="pt-BR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4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FIM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2641</TotalTime>
  <Words>89</Words>
  <Application>Microsoft Office PowerPoint</Application>
  <PresentationFormat>Apresentação na tela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Tema do Office</vt:lpstr>
      <vt:lpstr>Planilha do Microsoft Excel</vt:lpstr>
      <vt:lpstr>Planilha</vt:lpstr>
      <vt:lpstr>Projeto de Lei Orçamentária Anual LOA 2014 Alterações do Substitutivo</vt:lpstr>
      <vt:lpstr>LOA 2014 – Substitutivo - Receitas</vt:lpstr>
      <vt:lpstr>LOA 2014 – Substitutivo - Despesas</vt:lpstr>
      <vt:lpstr>LOA 2014 – Substitutivo - Despesas</vt:lpstr>
      <vt:lpstr>Audiências/Reuniões Temáticas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Subprefeituras – Região Sudeste</dc:title>
  <dc:creator>v011168</dc:creator>
  <cp:lastModifiedBy>Thiago de Carvalho Alves</cp:lastModifiedBy>
  <cp:revision>368</cp:revision>
  <dcterms:created xsi:type="dcterms:W3CDTF">2012-11-12T20:17:01Z</dcterms:created>
  <dcterms:modified xsi:type="dcterms:W3CDTF">2013-12-10T13:52:05Z</dcterms:modified>
</cp:coreProperties>
</file>